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35"/>
  </p:notesMasterIdLst>
  <p:handoutMasterIdLst>
    <p:handoutMasterId r:id="rId36"/>
  </p:handoutMasterIdLst>
  <p:sldIdLst>
    <p:sldId id="256" r:id="rId5"/>
    <p:sldId id="305" r:id="rId6"/>
    <p:sldId id="268" r:id="rId7"/>
    <p:sldId id="283" r:id="rId8"/>
    <p:sldId id="372" r:id="rId9"/>
    <p:sldId id="259" r:id="rId10"/>
    <p:sldId id="273" r:id="rId11"/>
    <p:sldId id="342" r:id="rId12"/>
    <p:sldId id="271" r:id="rId13"/>
    <p:sldId id="272" r:id="rId14"/>
    <p:sldId id="343" r:id="rId15"/>
    <p:sldId id="266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4" r:id="rId26"/>
    <p:sldId id="353" r:id="rId27"/>
    <p:sldId id="355" r:id="rId28"/>
    <p:sldId id="356" r:id="rId29"/>
    <p:sldId id="265" r:id="rId30"/>
    <p:sldId id="275" r:id="rId31"/>
    <p:sldId id="369" r:id="rId32"/>
    <p:sldId id="267" r:id="rId33"/>
    <p:sldId id="277" r:id="rId34"/>
  </p:sldIdLst>
  <p:sldSz cx="9144000" cy="6858000" type="screen4x3"/>
  <p:notesSz cx="6858000" cy="9144000"/>
  <p:custDataLst>
    <p:tags r:id="rId4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0000"/>
    <a:srgbClr val="EBF9F7"/>
    <a:srgbClr val="FF99FF"/>
    <a:srgbClr val="9900CC"/>
    <a:srgbClr val="D60093"/>
    <a:srgbClr val="FF0000"/>
    <a:srgbClr val="FBEBE7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704" y="-78"/>
      </p:cViewPr>
      <p:guideLst>
        <p:guide orient="horz" pos="2114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0" Type="http://schemas.openxmlformats.org/officeDocument/2006/relationships/tags" Target="tags/tag1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latin typeface="Arial" panose="020B0604020202020204" pitchFamily="34" charset="0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F9B84EA-7D68-4D60-9CB1-D50884785D1C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latin typeface="Arial" panose="020B0604020202020204" pitchFamily="34" charset="0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2A48B96-639E-45A3-A0BA-2464DFDB1FAA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560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9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2825116"/>
            <a:ext cx="7772400" cy="103632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lvl="0" algn="ctr">
              <a:defRPr kern="1200">
                <a:solidFill>
                  <a:srgbClr val="157D53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71600" y="4057650"/>
            <a:ext cx="6400800" cy="75438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0" lvl="0" indent="0" algn="ctr">
              <a:buNone/>
              <a:defRPr sz="2000" kern="1200">
                <a:solidFill>
                  <a:srgbClr val="0F6146"/>
                </a:solidFill>
                <a:ea typeface="微软雅黑" panose="020B0503020204020204" charset="-122"/>
              </a:defRPr>
            </a:lvl1pPr>
            <a:lvl2pPr marL="457200" lvl="1" indent="-457200" algn="ctr">
              <a:buNone/>
              <a:defRPr sz="2000" kern="1200">
                <a:solidFill>
                  <a:schemeClr val="tx1"/>
                </a:solidFill>
                <a:ea typeface="宋体" panose="02010600030101010101" pitchFamily="2" charset="-122"/>
              </a:defRPr>
            </a:lvl2pPr>
            <a:lvl3pPr marL="914400" lvl="2" indent="-914400" algn="ctr">
              <a:buNone/>
              <a:defRPr sz="2000" kern="1200">
                <a:solidFill>
                  <a:schemeClr val="tx1"/>
                </a:solidFill>
                <a:ea typeface="宋体" panose="02010600030101010101" pitchFamily="2" charset="-122"/>
              </a:defRPr>
            </a:lvl3pPr>
            <a:lvl4pPr marL="1371600" lvl="3" indent="-1371600" algn="ctr">
              <a:buNone/>
              <a:defRPr sz="2000" kern="1200">
                <a:solidFill>
                  <a:schemeClr val="tx1"/>
                </a:solidFill>
                <a:ea typeface="宋体" panose="02010600030101010101" pitchFamily="2" charset="-122"/>
              </a:defRPr>
            </a:lvl4pPr>
            <a:lvl5pPr marL="1828800" lvl="4" indent="-1828800" algn="ctr">
              <a:buNone/>
              <a:defRPr sz="2000" kern="1200">
                <a:solidFill>
                  <a:schemeClr val="tx1"/>
                </a:solidFill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2057400" cy="561213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14350"/>
            <a:ext cx="6052930" cy="561213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4101"/>
          <p:cNvGrpSpPr/>
          <p:nvPr userDrawn="1"/>
        </p:nvGrpSpPr>
        <p:grpSpPr>
          <a:xfrm>
            <a:off x="0" y="6034088"/>
            <a:ext cx="7843838" cy="850900"/>
            <a:chOff x="0" y="0"/>
            <a:chExt cx="4942" cy="536"/>
          </a:xfrm>
        </p:grpSpPr>
        <p:sp>
          <p:nvSpPr>
            <p:cNvPr id="14" name="未知"/>
            <p:cNvSpPr>
              <a:spLocks noChangeArrowheads="1"/>
            </p:cNvSpPr>
            <p:nvPr/>
          </p:nvSpPr>
          <p:spPr bwMode="auto">
            <a:xfrm>
              <a:off x="1488" y="0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47864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4110" name="组合 4103"/>
            <p:cNvGrpSpPr/>
            <p:nvPr userDrawn="1"/>
          </p:nvGrpSpPr>
          <p:grpSpPr>
            <a:xfrm>
              <a:off x="2486" y="0"/>
              <a:ext cx="2456" cy="536"/>
              <a:chOff x="0" y="0"/>
              <a:chExt cx="2456" cy="536"/>
            </a:xfrm>
          </p:grpSpPr>
          <p:sp>
            <p:nvSpPr>
              <p:cNvPr id="17" name="未知"/>
              <p:cNvSpPr>
                <a:spLocks noChangeArrowheads="1"/>
              </p:cNvSpPr>
              <p:nvPr/>
            </p:nvSpPr>
            <p:spPr bwMode="auto">
              <a:xfrm>
                <a:off x="1462" y="7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未知"/>
              <p:cNvSpPr>
                <a:spLocks noChangeArrowheads="1"/>
              </p:cNvSpPr>
              <p:nvPr/>
            </p:nvSpPr>
            <p:spPr bwMode="auto">
              <a:xfrm>
                <a:off x="191" y="0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未知"/>
              <p:cNvSpPr>
                <a:spLocks noChangeArrowheads="1"/>
              </p:cNvSpPr>
              <p:nvPr/>
            </p:nvSpPr>
            <p:spPr bwMode="auto">
              <a:xfrm>
                <a:off x="544" y="101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未知"/>
              <p:cNvSpPr>
                <a:spLocks noChangeArrowheads="1"/>
              </p:cNvSpPr>
              <p:nvPr/>
            </p:nvSpPr>
            <p:spPr bwMode="auto">
              <a:xfrm>
                <a:off x="1142" y="74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未知"/>
              <p:cNvSpPr>
                <a:spLocks noChangeArrowheads="1"/>
              </p:cNvSpPr>
              <p:nvPr/>
            </p:nvSpPr>
            <p:spPr bwMode="auto">
              <a:xfrm>
                <a:off x="0" y="67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6" name="未知"/>
            <p:cNvSpPr>
              <a:spLocks noChangeArrowheads="1"/>
            </p:cNvSpPr>
            <p:nvPr/>
          </p:nvSpPr>
          <p:spPr bwMode="auto">
            <a:xfrm>
              <a:off x="0" y="0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3654F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00" name="组合 4110"/>
          <p:cNvGrpSpPr/>
          <p:nvPr userDrawn="1"/>
        </p:nvGrpSpPr>
        <p:grpSpPr>
          <a:xfrm>
            <a:off x="627063" y="6021388"/>
            <a:ext cx="5684837" cy="849312"/>
            <a:chOff x="0" y="0"/>
            <a:chExt cx="3581" cy="535"/>
          </a:xfrm>
        </p:grpSpPr>
        <p:sp>
          <p:nvSpPr>
            <p:cNvPr id="23" name="未知"/>
            <p:cNvSpPr>
              <a:spLocks noChangeArrowheads="1"/>
            </p:cNvSpPr>
            <p:nvPr/>
          </p:nvSpPr>
          <p:spPr bwMode="auto">
            <a:xfrm>
              <a:off x="801" y="0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未知"/>
            <p:cNvSpPr>
              <a:spLocks noChangeArrowheads="1"/>
            </p:cNvSpPr>
            <p:nvPr/>
          </p:nvSpPr>
          <p:spPr bwMode="auto">
            <a:xfrm>
              <a:off x="1548" y="36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未知"/>
            <p:cNvSpPr>
              <a:spLocks noChangeArrowheads="1"/>
            </p:cNvSpPr>
            <p:nvPr/>
          </p:nvSpPr>
          <p:spPr bwMode="auto">
            <a:xfrm>
              <a:off x="1435" y="30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未知"/>
            <p:cNvSpPr>
              <a:spLocks noChangeArrowheads="1"/>
            </p:cNvSpPr>
            <p:nvPr/>
          </p:nvSpPr>
          <p:spPr bwMode="auto">
            <a:xfrm>
              <a:off x="460" y="49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未知"/>
            <p:cNvSpPr>
              <a:spLocks noChangeArrowheads="1"/>
            </p:cNvSpPr>
            <p:nvPr/>
          </p:nvSpPr>
          <p:spPr bwMode="auto">
            <a:xfrm>
              <a:off x="311" y="61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未知"/>
            <p:cNvSpPr>
              <a:spLocks noChangeArrowheads="1"/>
            </p:cNvSpPr>
            <p:nvPr/>
          </p:nvSpPr>
          <p:spPr bwMode="auto">
            <a:xfrm>
              <a:off x="0" y="18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2825116"/>
            <a:ext cx="7772400" cy="103632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lvl="0" algn="ctr">
              <a:defRPr kern="1200">
                <a:solidFill>
                  <a:srgbClr val="157D53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71600" y="4057650"/>
            <a:ext cx="6400800" cy="75438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0" lvl="0" indent="0" algn="ctr">
              <a:buNone/>
              <a:defRPr sz="2000" kern="1200">
                <a:solidFill>
                  <a:srgbClr val="0F6146"/>
                </a:solidFill>
                <a:ea typeface="微软雅黑" panose="020B0503020204020204" charset="-122"/>
              </a:defRPr>
            </a:lvl1pPr>
            <a:lvl2pPr marL="457200" lvl="1" indent="-457200" algn="ctr">
              <a:buNone/>
              <a:defRPr sz="2000" kern="1200">
                <a:solidFill>
                  <a:schemeClr val="tx1"/>
                </a:solidFill>
                <a:ea typeface="宋体" panose="02010600030101010101" pitchFamily="2" charset="-122"/>
              </a:defRPr>
            </a:lvl2pPr>
            <a:lvl3pPr marL="914400" lvl="2" indent="-914400" algn="ctr">
              <a:buNone/>
              <a:defRPr sz="2000" kern="1200">
                <a:solidFill>
                  <a:schemeClr val="tx1"/>
                </a:solidFill>
                <a:ea typeface="宋体" panose="02010600030101010101" pitchFamily="2" charset="-122"/>
              </a:defRPr>
            </a:lvl3pPr>
            <a:lvl4pPr marL="1371600" lvl="3" indent="-1371600" algn="ctr">
              <a:buNone/>
              <a:defRPr sz="2000" kern="1200">
                <a:solidFill>
                  <a:schemeClr val="tx1"/>
                </a:solidFill>
                <a:ea typeface="宋体" panose="02010600030101010101" pitchFamily="2" charset="-122"/>
              </a:defRPr>
            </a:lvl4pPr>
            <a:lvl5pPr marL="1828800" lvl="4" indent="-1828800" algn="ctr">
              <a:buNone/>
              <a:defRPr sz="2000" kern="1200">
                <a:solidFill>
                  <a:schemeClr val="tx1"/>
                </a:solidFill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628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628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6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2057400" cy="561213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14350"/>
            <a:ext cx="6052930" cy="561213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2825116"/>
            <a:ext cx="7772400" cy="103632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lvl="0" algn="ctr">
              <a:defRPr kern="1200">
                <a:solidFill>
                  <a:srgbClr val="157D53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71600" y="4057650"/>
            <a:ext cx="6400800" cy="75438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0" lvl="0" indent="0" algn="ctr">
              <a:buNone/>
              <a:defRPr sz="2000" kern="1200">
                <a:solidFill>
                  <a:srgbClr val="0F6146"/>
                </a:solidFill>
                <a:ea typeface="微软雅黑" panose="020B0503020204020204" charset="-122"/>
              </a:defRPr>
            </a:lvl1pPr>
            <a:lvl2pPr marL="457200" lvl="1" indent="-457200" algn="ctr">
              <a:buNone/>
              <a:defRPr sz="2000" kern="1200">
                <a:solidFill>
                  <a:schemeClr val="tx1"/>
                </a:solidFill>
                <a:ea typeface="宋体" panose="02010600030101010101" pitchFamily="2" charset="-122"/>
              </a:defRPr>
            </a:lvl2pPr>
            <a:lvl3pPr marL="914400" lvl="2" indent="-914400" algn="ctr">
              <a:buNone/>
              <a:defRPr sz="2000" kern="1200">
                <a:solidFill>
                  <a:schemeClr val="tx1"/>
                </a:solidFill>
                <a:ea typeface="宋体" panose="02010600030101010101" pitchFamily="2" charset="-122"/>
              </a:defRPr>
            </a:lvl3pPr>
            <a:lvl4pPr marL="1371600" lvl="3" indent="-1371600" algn="ctr">
              <a:buNone/>
              <a:defRPr sz="2000" kern="1200">
                <a:solidFill>
                  <a:schemeClr val="tx1"/>
                </a:solidFill>
                <a:ea typeface="宋体" panose="02010600030101010101" pitchFamily="2" charset="-122"/>
              </a:defRPr>
            </a:lvl4pPr>
            <a:lvl5pPr marL="1828800" lvl="4" indent="-1828800" algn="ctr">
              <a:buNone/>
              <a:defRPr sz="2000" kern="1200">
                <a:solidFill>
                  <a:schemeClr val="tx1"/>
                </a:solidFill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628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628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6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2057400" cy="561213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14350"/>
            <a:ext cx="6052930" cy="561213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628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628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6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0128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0128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2052" name="组合 3077"/>
          <p:cNvGrpSpPr/>
          <p:nvPr userDrawn="1"/>
        </p:nvGrpSpPr>
        <p:grpSpPr>
          <a:xfrm>
            <a:off x="0" y="6019800"/>
            <a:ext cx="7848600" cy="857250"/>
            <a:chOff x="0" y="0"/>
            <a:chExt cx="4944" cy="540"/>
          </a:xfrm>
        </p:grpSpPr>
        <p:sp>
          <p:nvSpPr>
            <p:cNvPr id="2053" name="未知"/>
            <p:cNvSpPr>
              <a:spLocks noChangeArrowheads="1"/>
            </p:cNvSpPr>
            <p:nvPr/>
          </p:nvSpPr>
          <p:spPr bwMode="auto">
            <a:xfrm>
              <a:off x="1488" y="0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47864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054" name="组合 3079"/>
            <p:cNvGrpSpPr/>
            <p:nvPr userDrawn="1"/>
          </p:nvGrpSpPr>
          <p:grpSpPr>
            <a:xfrm>
              <a:off x="2486" y="0"/>
              <a:ext cx="2458" cy="540"/>
              <a:chOff x="0" y="0"/>
              <a:chExt cx="2458" cy="540"/>
            </a:xfrm>
          </p:grpSpPr>
          <p:sp>
            <p:nvSpPr>
              <p:cNvPr id="2055" name="未知"/>
              <p:cNvSpPr>
                <a:spLocks noChangeArrowheads="1"/>
              </p:cNvSpPr>
              <p:nvPr/>
            </p:nvSpPr>
            <p:spPr bwMode="auto">
              <a:xfrm>
                <a:off x="1462" y="7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56" name="未知"/>
              <p:cNvSpPr>
                <a:spLocks noChangeArrowheads="1"/>
              </p:cNvSpPr>
              <p:nvPr/>
            </p:nvSpPr>
            <p:spPr bwMode="auto">
              <a:xfrm>
                <a:off x="191" y="0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57" name="未知"/>
              <p:cNvSpPr>
                <a:spLocks noChangeArrowheads="1"/>
              </p:cNvSpPr>
              <p:nvPr/>
            </p:nvSpPr>
            <p:spPr bwMode="auto">
              <a:xfrm>
                <a:off x="544" y="101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58" name="未知"/>
              <p:cNvSpPr>
                <a:spLocks noChangeArrowheads="1"/>
              </p:cNvSpPr>
              <p:nvPr/>
            </p:nvSpPr>
            <p:spPr bwMode="auto">
              <a:xfrm>
                <a:off x="1142" y="74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59" name="未知"/>
              <p:cNvSpPr>
                <a:spLocks noChangeArrowheads="1"/>
              </p:cNvSpPr>
              <p:nvPr/>
            </p:nvSpPr>
            <p:spPr bwMode="auto">
              <a:xfrm>
                <a:off x="0" y="67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060" name="未知"/>
            <p:cNvSpPr>
              <a:spLocks noChangeArrowheads="1"/>
            </p:cNvSpPr>
            <p:nvPr/>
          </p:nvSpPr>
          <p:spPr bwMode="auto">
            <a:xfrm>
              <a:off x="0" y="0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3654F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0128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ctrTitle"/>
          </p:nvPr>
        </p:nvSpPr>
        <p:spPr>
          <a:xfrm>
            <a:off x="35560" y="1052513"/>
            <a:ext cx="8215313" cy="2532062"/>
          </a:xfrm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zh-CN" altLang="en-US" sz="6600" b="1" kern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初级长拳第三路</a:t>
            </a:r>
            <a:br>
              <a:rPr lang="zh-CN" altLang="en-US" sz="4800" b="1" kern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zh-CN" altLang="en-US" sz="4800" b="1" kern="12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预备式、第一节</a:t>
            </a:r>
            <a:endParaRPr lang="zh-CN" altLang="en-US" sz="4800" b="1" kern="12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3" name="文本框 1"/>
          <p:cNvSpPr txBox="1"/>
          <p:nvPr/>
        </p:nvSpPr>
        <p:spPr>
          <a:xfrm rot="60000">
            <a:off x="3574415" y="4838065"/>
            <a:ext cx="46729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/>
            <a:r>
              <a:rPr lang="zh-CN" altLang="en-US" sz="2400" b="1" dirty="0">
                <a:latin typeface="Arial" panose="020B0604020202020204" pitchFamily="34" charset="0"/>
              </a:rPr>
              <a:t>基础教学部</a:t>
            </a:r>
            <a:r>
              <a:rPr lang="en-US" altLang="zh-CN" sz="2400" b="1" dirty="0">
                <a:latin typeface="Arial" panose="020B0604020202020204" pitchFamily="34" charset="0"/>
              </a:rPr>
              <a:t>   </a:t>
            </a:r>
            <a:r>
              <a:rPr lang="zh-CN" altLang="zh-CN" sz="2400" b="1" dirty="0">
                <a:latin typeface="Arial" panose="020B0604020202020204" pitchFamily="34" charset="0"/>
              </a:rPr>
              <a:t>大学体育教研室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pPr eaLnBrk="0" hangingPunct="0"/>
            <a:endParaRPr lang="zh-CN" altLang="en-US" sz="2400" b="1" dirty="0">
              <a:latin typeface="Arial" panose="020B0604020202020204" pitchFamily="34" charset="0"/>
            </a:endParaRPr>
          </a:p>
          <a:p>
            <a:pPr eaLnBrk="0" hangingPunct="0"/>
            <a:r>
              <a:rPr lang="zh-CN" altLang="en-US" sz="2400" b="1" dirty="0">
                <a:latin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</a:rPr>
              <a:t>          </a:t>
            </a:r>
            <a:r>
              <a:rPr lang="zh-CN" altLang="en-US" sz="2400" b="1" dirty="0">
                <a:latin typeface="Arial" panose="020B0604020202020204" pitchFamily="34" charset="0"/>
              </a:rPr>
              <a:t>授课人：王雪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占位符 22530"/>
          <p:cNvSpPr>
            <a:spLocks noGrp="1"/>
          </p:cNvSpPr>
          <p:nvPr>
            <p:ph idx="1"/>
          </p:nvPr>
        </p:nvSpPr>
        <p:spPr>
          <a:xfrm>
            <a:off x="671830" y="1412875"/>
            <a:ext cx="7502525" cy="4500880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dirty="0">
                <a:sym typeface="Webdings" panose="05030102010509060703" pitchFamily="18" charset="2"/>
              </a:rPr>
              <a:t>                △</a:t>
            </a:r>
            <a:endParaRPr lang="en-US" altLang="zh-CN" dirty="0">
              <a:sym typeface="Webdings" panose="05030102010509060703" pitchFamily="18" charset="2"/>
            </a:endParaRPr>
          </a:p>
          <a:p>
            <a:pPr>
              <a:buNone/>
            </a:pPr>
            <a:endParaRPr lang="zh-CN" altLang="en-US" dirty="0">
              <a:sym typeface="Webdings" panose="05030102010509060703" pitchFamily="18" charset="2"/>
            </a:endParaRPr>
          </a:p>
          <a:p>
            <a:pPr>
              <a:buNone/>
            </a:pPr>
            <a:endParaRPr lang="zh-CN" altLang="en-US" dirty="0">
              <a:sym typeface="Webdings" panose="05030102010509060703" pitchFamily="18" charset="2"/>
            </a:endParaRPr>
          </a:p>
          <a:p>
            <a:pPr>
              <a:buNone/>
            </a:pPr>
            <a:endParaRPr lang="zh-CN" altLang="en-US" dirty="0">
              <a:sym typeface="Webdings" panose="05030102010509060703" pitchFamily="18" charset="2"/>
            </a:endParaRPr>
          </a:p>
          <a:p>
            <a:pPr>
              <a:buNone/>
            </a:pPr>
            <a:r>
              <a:rPr lang="en-US" altLang="zh-CN" dirty="0">
                <a:sym typeface="Webdings" panose="05030102010509060703" pitchFamily="18" charset="2"/>
              </a:rPr>
              <a:t>          </a:t>
            </a:r>
            <a:r>
              <a:rPr lang="zh-CN" altLang="en-US" dirty="0">
                <a:sym typeface="Webdings" panose="05030102010509060703" pitchFamily="18" charset="2"/>
              </a:rPr>
              <a:t>【设计意图】了解人体肌肉构造，克服惰性。使学生从运动热身的角度理解辩证唯物论，世界是物质的，遵循事物发展的规律，充分发挥主观能动性。</a:t>
            </a:r>
            <a:endParaRPr lang="zh-CN" altLang="en-US" dirty="0">
              <a:sym typeface="Webdings" panose="05030102010509060703" pitchFamily="18" charset="2"/>
            </a:endParaRPr>
          </a:p>
          <a:p>
            <a:pPr>
              <a:buNone/>
            </a:pPr>
            <a:r>
              <a:rPr lang="zh-CN" altLang="en-US" dirty="0">
                <a:sym typeface="Webdings" panose="05030102010509060703" pitchFamily="18" charset="2"/>
              </a:rPr>
              <a:t> </a:t>
            </a:r>
            <a:r>
              <a:rPr lang="en-US" altLang="zh-CN" dirty="0">
                <a:sym typeface="Webdings" panose="05030102010509060703" pitchFamily="18" charset="2"/>
              </a:rPr>
              <a:t>          </a:t>
            </a:r>
            <a:r>
              <a:rPr lang="zh-CN" altLang="en-US" dirty="0">
                <a:sym typeface="Webdings" panose="05030102010509060703" pitchFamily="18" charset="2"/>
              </a:rPr>
              <a:t>跑步时要求队形整齐口号哄亮体现出班级体的凝骤力，团结向上的集体精神风貌。</a:t>
            </a:r>
            <a:endParaRPr lang="zh-CN" altLang="en-US" dirty="0">
              <a:sym typeface="Webdings" panose="05030102010509060703" pitchFamily="18" charset="2"/>
            </a:endParaRPr>
          </a:p>
        </p:txBody>
      </p:sp>
      <p:sp>
        <p:nvSpPr>
          <p:cNvPr id="16387" name="文本框 22531"/>
          <p:cNvSpPr txBox="1"/>
          <p:nvPr/>
        </p:nvSpPr>
        <p:spPr>
          <a:xfrm>
            <a:off x="1187450" y="3717925"/>
            <a:ext cx="6635750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endParaRPr lang="zh-CN" altLang="en-US" sz="2800" dirty="0">
              <a:latin typeface="Garamond" pitchFamily="18" charset="0"/>
            </a:endParaRPr>
          </a:p>
        </p:txBody>
      </p:sp>
      <p:sp>
        <p:nvSpPr>
          <p:cNvPr id="16388" name="文本框 8"/>
          <p:cNvSpPr txBox="1"/>
          <p:nvPr/>
        </p:nvSpPr>
        <p:spPr>
          <a:xfrm>
            <a:off x="395605" y="549275"/>
            <a:ext cx="3142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altLang="zh-CN" sz="2800" b="1" dirty="0">
                <a:latin typeface="Arial" panose="020B0604020202020204" pitchFamily="34" charset="0"/>
              </a:rPr>
              <a:t>2.2</a:t>
            </a:r>
            <a:r>
              <a:rPr lang="zh-CN" altLang="en-US" sz="2800" b="1" dirty="0">
                <a:latin typeface="Arial" panose="020B0604020202020204" pitchFamily="34" charset="0"/>
              </a:rPr>
              <a:t>、热身跑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2277110" y="1629410"/>
            <a:ext cx="1666875" cy="119951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050" kern="100"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atin typeface="Times New Roman" panose="020206030504050203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H="1" flipV="1">
            <a:off x="3780155" y="1629410"/>
            <a:ext cx="741045" cy="82232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>
            <a:off x="2484120" y="1408430"/>
            <a:ext cx="905510" cy="29273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2068830" y="2385060"/>
            <a:ext cx="559435" cy="54038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3245485" y="2637155"/>
            <a:ext cx="678815" cy="41402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7" name="文本框 22531"/>
          <p:cNvSpPr txBox="1"/>
          <p:nvPr/>
        </p:nvSpPr>
        <p:spPr>
          <a:xfrm>
            <a:off x="395605" y="1196975"/>
            <a:ext cx="4706620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</a:rPr>
              <a:t>1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</a:rPr>
              <a:t>、行进间单臂绕环、双臂绕环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2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、行进间扩胸运动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3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、行进间振臂运动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4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、行进间扩胸运动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5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、行进间弓步压腿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6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、正踢腿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7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、里合腿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8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、外摆腿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9</a:t>
            </a:r>
            <a:r>
              <a:rPr lang="zh-CN" altLang="en-US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itchFamily="18" charset="0"/>
                <a:sym typeface="+mn-ea"/>
              </a:rPr>
              <a:t>、侧踢腿</a:t>
            </a:r>
            <a:endParaRPr lang="zh-CN" altLang="en-US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ramond" pitchFamily="18" charset="0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+mn-ea"/>
                <a:sym typeface="+mn-ea"/>
              </a:rPr>
              <a:t>10、弹腿冲拳</a:t>
            </a:r>
            <a:endParaRPr lang="en-US" altLang="zh-CN" sz="1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+mn-ea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latin typeface="Garamond" pitchFamily="18" charset="0"/>
                <a:sym typeface="+mn-ea"/>
              </a:rPr>
              <a:t>要求：按教师讲解的技术规格和动作要领认真练习。</a:t>
            </a:r>
            <a:endParaRPr lang="zh-CN" altLang="en-US" sz="2800" dirty="0">
              <a:latin typeface="Garamond" pitchFamily="18" charset="0"/>
            </a:endParaRPr>
          </a:p>
        </p:txBody>
      </p:sp>
      <p:sp>
        <p:nvSpPr>
          <p:cNvPr id="16388" name="文本框 8"/>
          <p:cNvSpPr txBox="1"/>
          <p:nvPr/>
        </p:nvSpPr>
        <p:spPr>
          <a:xfrm>
            <a:off x="395605" y="549275"/>
            <a:ext cx="62718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altLang="zh-CN" sz="2800" b="1" dirty="0">
                <a:latin typeface="Arial" panose="020B0604020202020204" pitchFamily="34" charset="0"/>
              </a:rPr>
              <a:t>2.3</a:t>
            </a:r>
            <a:r>
              <a:rPr lang="zh-CN" altLang="en-US" sz="2800" b="1" dirty="0">
                <a:latin typeface="Arial" panose="020B0604020202020204" pitchFamily="34" charset="0"/>
              </a:rPr>
              <a:t>、武术专项准备活动及基本功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18" name="图片 18" descr="db1758e57fb0e94eee399dc3bcd87a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64480" y="1269365"/>
            <a:ext cx="3371850" cy="15716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51500" y="3213100"/>
            <a:ext cx="324612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Garamond" pitchFamily="18" charset="0"/>
                <a:sym typeface="+mn-ea"/>
              </a:rPr>
              <a:t>设计意图：</a:t>
            </a:r>
            <a:r>
              <a:rPr lang="zh-CN" altLang="en-US" dirty="0">
                <a:latin typeface="Garamond" pitchFamily="18" charset="0"/>
                <a:sym typeface="+mn-ea"/>
              </a:rPr>
              <a:t> 学习、演练武术，对学生的柔韧性要求很高，柔韧性的优劣直接影响到完成动作的质量。因此，热身时，重点做好腿、腰、肩的活动，防止出现韧带拉伤和扭伤。 </a:t>
            </a:r>
            <a:br>
              <a:rPr lang="zh-CN" altLang="en-US" dirty="0">
                <a:latin typeface="Garamond" pitchFamily="18" charset="0"/>
                <a:sym typeface="+mn-ea"/>
              </a:rPr>
            </a:b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5362"/>
          <p:cNvSpPr>
            <a:spLocks noGrp="1"/>
          </p:cNvSpPr>
          <p:nvPr>
            <p:ph idx="1"/>
          </p:nvPr>
        </p:nvSpPr>
        <p:spPr>
          <a:xfrm>
            <a:off x="682943" y="1268413"/>
            <a:ext cx="8304212" cy="5530850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3.1 </a:t>
            </a:r>
            <a:r>
              <a:rPr lang="zh-CN" altLang="en-US" sz="2800" dirty="0">
                <a:latin typeface="宋体" panose="02010600030101010101" pitchFamily="2" charset="-122"/>
              </a:rPr>
              <a:t>教师示范教学内容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3.2 </a:t>
            </a:r>
            <a:r>
              <a:rPr lang="zh-CN" altLang="en-US" sz="2800" dirty="0">
                <a:latin typeface="宋体" panose="02010600030101010101" pitchFamily="2" charset="-122"/>
              </a:rPr>
              <a:t>讲解示范动作要领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800" dirty="0">
                <a:latin typeface="宋体" panose="02010600030101010101" pitchFamily="2" charset="-122"/>
              </a:rPr>
              <a:t>3.3 </a:t>
            </a:r>
            <a:r>
              <a:rPr lang="zh-CN" altLang="en-US" sz="2800" dirty="0">
                <a:latin typeface="宋体" panose="02010600030101010101" pitchFamily="2" charset="-122"/>
              </a:rPr>
              <a:t>讲解易犯错误，纠正错误动作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800" dirty="0">
                <a:latin typeface="宋体" panose="02010600030101010101" pitchFamily="2" charset="-122"/>
              </a:rPr>
              <a:t>3.4 </a:t>
            </a:r>
            <a:r>
              <a:rPr lang="zh-CN" altLang="en-US" sz="2800" dirty="0">
                <a:latin typeface="宋体" panose="02010600030101010101" pitchFamily="2" charset="-122"/>
              </a:rPr>
              <a:t>分组练习三路长拳动作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3.5 </a:t>
            </a:r>
            <a:r>
              <a:rPr lang="zh-CN" altLang="en-US" sz="2800" dirty="0">
                <a:latin typeface="宋体" panose="02010600030101010101" pitchFamily="2" charset="-122"/>
              </a:rPr>
              <a:t>小组示范三路长拳动作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2800" dirty="0">
                <a:latin typeface="宋体" panose="02010600030101010101" pitchFamily="2" charset="-122"/>
              </a:rPr>
              <a:t>3.6 </a:t>
            </a:r>
            <a:r>
              <a:rPr lang="zh-CN" altLang="en-US" sz="2800" dirty="0">
                <a:latin typeface="宋体" panose="02010600030101010101" pitchFamily="2" charset="-122"/>
              </a:rPr>
              <a:t>学生集体完整练习三路长拳动作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8435" name="文本框 9"/>
          <p:cNvSpPr txBox="1"/>
          <p:nvPr/>
        </p:nvSpPr>
        <p:spPr>
          <a:xfrm>
            <a:off x="468630" y="549275"/>
            <a:ext cx="36563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altLang="zh-CN" sz="2800" b="1" dirty="0">
                <a:latin typeface="Arial" panose="020B0604020202020204" pitchFamily="34" charset="0"/>
              </a:rPr>
              <a:t>3 </a:t>
            </a:r>
            <a:r>
              <a:rPr lang="zh-CN" altLang="en-US" sz="2800" b="1" dirty="0">
                <a:latin typeface="Arial" panose="020B0604020202020204" pitchFamily="34" charset="0"/>
              </a:rPr>
              <a:t>基本部分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5362"/>
          <p:cNvSpPr>
            <a:spLocks noGrp="1"/>
          </p:cNvSpPr>
          <p:nvPr>
            <p:ph idx="1"/>
          </p:nvPr>
        </p:nvSpPr>
        <p:spPr>
          <a:xfrm>
            <a:off x="468313" y="1070928"/>
            <a:ext cx="8304212" cy="5530850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预备式：</a:t>
            </a:r>
            <a:r>
              <a:rPr lang="en-US" altLang="zh-CN" sz="2800" dirty="0"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</a:rPr>
              <a:t>、预备动作；</a:t>
            </a:r>
            <a:r>
              <a:rPr lang="en-US" altLang="zh-CN" sz="2800" dirty="0">
                <a:latin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</a:rPr>
              <a:t>、虚步亮掌；</a:t>
            </a:r>
            <a:r>
              <a:rPr lang="en-US" altLang="zh-CN" sz="2800" dirty="0">
                <a:latin typeface="宋体" panose="02010600030101010101" pitchFamily="2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</a:rPr>
              <a:t>、并步对拳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第一节：</a:t>
            </a:r>
            <a:r>
              <a:rPr lang="en-US" altLang="zh-CN" sz="2800" dirty="0"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</a:rPr>
              <a:t>、弓步冲拳；</a:t>
            </a:r>
            <a:r>
              <a:rPr lang="en-US" altLang="zh-CN" sz="2800" dirty="0">
                <a:latin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</a:rPr>
              <a:t>、弹腿冲拳；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 </a:t>
            </a:r>
            <a:r>
              <a:rPr lang="en-US" altLang="zh-CN" sz="2800" dirty="0">
                <a:latin typeface="宋体" panose="02010600030101010101" pitchFamily="2" charset="-122"/>
              </a:rPr>
              <a:t>       3</a:t>
            </a:r>
            <a:r>
              <a:rPr lang="zh-CN" altLang="en-US" sz="2800" dirty="0">
                <a:latin typeface="宋体" panose="02010600030101010101" pitchFamily="2" charset="-122"/>
              </a:rPr>
              <a:t>、马步冲拳；</a:t>
            </a:r>
            <a:r>
              <a:rPr lang="en-US" altLang="zh-CN" sz="2800" dirty="0">
                <a:latin typeface="宋体" panose="02010600030101010101" pitchFamily="2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</a:rPr>
              <a:t>、弓步冲拳；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 </a:t>
            </a:r>
            <a:r>
              <a:rPr lang="en-US" altLang="zh-CN" sz="2800" dirty="0">
                <a:latin typeface="宋体" panose="02010600030101010101" pitchFamily="2" charset="-122"/>
              </a:rPr>
              <a:t>       5</a:t>
            </a:r>
            <a:r>
              <a:rPr lang="zh-CN" altLang="en-US" sz="2800" dirty="0">
                <a:latin typeface="宋体" panose="02010600030101010101" pitchFamily="2" charset="-122"/>
              </a:rPr>
              <a:t>、弹腿冲拳；</a:t>
            </a:r>
            <a:r>
              <a:rPr lang="en-US" altLang="zh-CN" sz="2800" dirty="0">
                <a:latin typeface="宋体" panose="02010600030101010101" pitchFamily="2" charset="-122"/>
              </a:rPr>
              <a:t>6</a:t>
            </a:r>
            <a:r>
              <a:rPr lang="zh-CN" altLang="en-US" sz="2800" dirty="0">
                <a:latin typeface="宋体" panose="02010600030101010101" pitchFamily="2" charset="-122"/>
              </a:rPr>
              <a:t>、大跃步前穿；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 </a:t>
            </a:r>
            <a:r>
              <a:rPr lang="en-US" altLang="zh-CN" sz="2800" dirty="0">
                <a:latin typeface="宋体" panose="02010600030101010101" pitchFamily="2" charset="-122"/>
              </a:rPr>
              <a:t>       7</a:t>
            </a:r>
            <a:r>
              <a:rPr lang="zh-CN" altLang="en-US" sz="2800" dirty="0">
                <a:latin typeface="宋体" panose="02010600030101010101" pitchFamily="2" charset="-122"/>
              </a:rPr>
              <a:t>、弓步击掌；</a:t>
            </a:r>
            <a:r>
              <a:rPr lang="en-US" altLang="zh-CN" sz="2800" dirty="0">
                <a:latin typeface="宋体" panose="02010600030101010101" pitchFamily="2" charset="-122"/>
              </a:rPr>
              <a:t>8</a:t>
            </a:r>
            <a:r>
              <a:rPr lang="zh-CN" altLang="en-US" sz="2800" dirty="0">
                <a:latin typeface="宋体" panose="02010600030101010101" pitchFamily="2" charset="-122"/>
              </a:rPr>
              <a:t>、马步架掌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8435" name="文本框 9"/>
          <p:cNvSpPr txBox="1"/>
          <p:nvPr/>
        </p:nvSpPr>
        <p:spPr>
          <a:xfrm>
            <a:off x="251460" y="692150"/>
            <a:ext cx="491553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dirty="0">
                <a:latin typeface="宋体" panose="02010600030101010101" pitchFamily="2" charset="-122"/>
                <a:sym typeface="+mn-ea"/>
              </a:rPr>
              <a:t>3.1 </a:t>
            </a:r>
            <a:r>
              <a:rPr lang="zh-CN" altLang="en-US" sz="2800" dirty="0">
                <a:latin typeface="宋体" panose="02010600030101010101" pitchFamily="2" charset="-122"/>
                <a:sym typeface="+mn-ea"/>
              </a:rPr>
              <a:t>教师示范教学内容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5362"/>
          <p:cNvSpPr>
            <a:spLocks noGrp="1"/>
          </p:cNvSpPr>
          <p:nvPr>
            <p:ph idx="1"/>
          </p:nvPr>
        </p:nvSpPr>
        <p:spPr>
          <a:xfrm>
            <a:off x="468630" y="854710"/>
            <a:ext cx="4951095" cy="5747385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Arial" panose="020B0604020202020204" pitchFamily="34" charset="0"/>
                <a:sym typeface="+mn-ea"/>
              </a:rPr>
              <a:t>预备势</a:t>
            </a:r>
            <a:endParaRPr lang="en-US" altLang="zh-CN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宋体" panose="02010600030101010101" pitchFamily="2" charset="-122"/>
              </a:rPr>
              <a:t>1</a:t>
            </a:r>
            <a:r>
              <a:rPr lang="zh-CN" altLang="en-US" sz="1800" dirty="0">
                <a:latin typeface="宋体" panose="02010600030101010101" pitchFamily="2" charset="-122"/>
              </a:rPr>
              <a:t>、预备动作：两脚并步站立，两臂垂于身体两侧，五指并拢贴靠退外侧，眼向前平视。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latin typeface="宋体" panose="02010600030101010101" pitchFamily="2" charset="-122"/>
              </a:rPr>
              <a:t>要点：头要端正，下颌微收，挺胸、塌腰，收腹。</a:t>
            </a:r>
            <a:endParaRPr lang="zh-CN" altLang="en-US" sz="1800" dirty="0">
              <a:latin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7990" y="1341120"/>
            <a:ext cx="2396490" cy="4189095"/>
          </a:xfrm>
          <a:prstGeom prst="rect">
            <a:avLst/>
          </a:prstGeom>
        </p:spPr>
      </p:pic>
      <p:sp>
        <p:nvSpPr>
          <p:cNvPr id="3" name="文本框 9"/>
          <p:cNvSpPr txBox="1"/>
          <p:nvPr/>
        </p:nvSpPr>
        <p:spPr>
          <a:xfrm>
            <a:off x="467995" y="260985"/>
            <a:ext cx="4915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altLang="zh-CN" sz="2800" dirty="0">
                <a:latin typeface="Arial" panose="020B0604020202020204" pitchFamily="34" charset="0"/>
              </a:rPr>
              <a:t>3.2</a:t>
            </a:r>
            <a:r>
              <a:rPr lang="en-US" altLang="zh-CN" sz="2800" b="1" dirty="0">
                <a:latin typeface="Arial" panose="020B0604020202020204" pitchFamily="34" charset="0"/>
              </a:rPr>
              <a:t> </a:t>
            </a:r>
            <a:r>
              <a:rPr lang="en-US" altLang="zh-CN" sz="2800" dirty="0">
                <a:latin typeface="宋体" panose="02010600030101010101" pitchFamily="2" charset="-122"/>
                <a:sym typeface="+mn-ea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sym typeface="+mn-ea"/>
              </a:rPr>
              <a:t>讲解示范动作要领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5362"/>
          <p:cNvSpPr>
            <a:spLocks noGrp="1"/>
          </p:cNvSpPr>
          <p:nvPr>
            <p:ph idx="1"/>
          </p:nvPr>
        </p:nvSpPr>
        <p:spPr>
          <a:xfrm>
            <a:off x="2540" y="1052195"/>
            <a:ext cx="9096375" cy="2882265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①右脚向右后方撤步成左弓步。右掌向右、向上、向前划弧，掌心向上;左臂屈肘，左掌提至腰侧，掌心向上。目视右掌 。</a:t>
            </a:r>
            <a:endParaRPr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②右腿微屈，重心后移。左掌经胸前从右臂上向前穿出伸直;右臂屈肘，右掌收至腰侧，掌心向上。目视左掌 。</a:t>
            </a:r>
            <a:endParaRPr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③重心继续后移，左脚稍向右移，脚尖点地，成左虚步。左臂内旋向左、向后划孤成勾手，勾尖向上;右手继续向后、向右、向前上划</a:t>
            </a:r>
            <a:r>
              <a:rPr lang="zh-CN" sz="1600" dirty="0">
                <a:latin typeface="宋体" panose="02010600030101010101" pitchFamily="2" charset="-122"/>
              </a:rPr>
              <a:t>弧</a:t>
            </a:r>
            <a:r>
              <a:rPr sz="1600" dirty="0">
                <a:latin typeface="宋体" panose="02010600030101010101" pitchFamily="2" charset="-122"/>
              </a:rPr>
              <a:t>，屈肘抖腕，在头葡上方成亮掌 (即横掌)，掌心向前，掌指向左。目视左方 。</a:t>
            </a:r>
            <a:endParaRPr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要点:三个动作必须连贯。成虚步时，重心落于右腿上，右大腿与地面平行。左腿微屈，脚尖点地。</a:t>
            </a:r>
            <a:endParaRPr sz="1600" dirty="0">
              <a:latin typeface="宋体" panose="02010600030101010101" pitchFamily="2" charset="-122"/>
            </a:endParaRPr>
          </a:p>
        </p:txBody>
      </p:sp>
      <p:sp>
        <p:nvSpPr>
          <p:cNvPr id="18435" name="文本框 9"/>
          <p:cNvSpPr txBox="1"/>
          <p:nvPr/>
        </p:nvSpPr>
        <p:spPr>
          <a:xfrm>
            <a:off x="251460" y="620395"/>
            <a:ext cx="4915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800" b="1" dirty="0">
                <a:latin typeface="Arial" panose="020B0604020202020204" pitchFamily="34" charset="0"/>
              </a:rPr>
              <a:t>预备势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4106545"/>
            <a:ext cx="1552575" cy="2295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70" y="4106545"/>
            <a:ext cx="1647825" cy="2428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835" y="4049395"/>
            <a:ext cx="1276350" cy="23628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5362"/>
          <p:cNvSpPr>
            <a:spLocks noGrp="1"/>
          </p:cNvSpPr>
          <p:nvPr>
            <p:ph idx="1"/>
          </p:nvPr>
        </p:nvSpPr>
        <p:spPr>
          <a:xfrm>
            <a:off x="395605" y="1052195"/>
            <a:ext cx="8376920" cy="2508250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①右腿蹬直，左腿提膝，脚尖里扣，上肢姿势不变 (图三之1)。</a:t>
            </a:r>
            <a:endParaRPr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②左脚向前落步，重心前移。左臂屈肘，左勾手变掌经左肋前伸;右臂外旋向前下落于左掌右侧，两掌同高，掌心均向上 。</a:t>
            </a:r>
            <a:endParaRPr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③右脚向前上一步，两臂下垂后摆 (图三之3)。</a:t>
            </a:r>
            <a:endParaRPr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④左脚向右脚并步，两臂向外向上经胸前屈肘下按，两掌变拳，拳心向下，停于小腹前。目视左侧</a:t>
            </a:r>
            <a:r>
              <a:rPr lang="zh-CN" sz="1600" dirty="0">
                <a:latin typeface="宋体" panose="02010600030101010101" pitchFamily="2" charset="-122"/>
              </a:rPr>
              <a:t>。</a:t>
            </a:r>
            <a:endParaRPr lang="zh-CN"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要点:并步后挺胸、塌腰。对拳、并步、转头要同时完成。</a:t>
            </a:r>
            <a:endParaRPr sz="1600" dirty="0">
              <a:latin typeface="宋体" panose="02010600030101010101" pitchFamily="2" charset="-122"/>
            </a:endParaRPr>
          </a:p>
        </p:txBody>
      </p:sp>
      <p:sp>
        <p:nvSpPr>
          <p:cNvPr id="18435" name="文本框 9"/>
          <p:cNvSpPr txBox="1"/>
          <p:nvPr/>
        </p:nvSpPr>
        <p:spPr>
          <a:xfrm>
            <a:off x="251460" y="620395"/>
            <a:ext cx="4915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800" b="1" dirty="0">
                <a:latin typeface="Arial" panose="020B0604020202020204" pitchFamily="34" charset="0"/>
              </a:rPr>
              <a:t>预备势：并步对拳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4004945"/>
            <a:ext cx="1047750" cy="23152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838575"/>
            <a:ext cx="1409700" cy="2648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3861435"/>
            <a:ext cx="2190750" cy="2569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70" y="3838575"/>
            <a:ext cx="2181225" cy="27952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5362"/>
          <p:cNvSpPr>
            <a:spLocks noGrp="1"/>
          </p:cNvSpPr>
          <p:nvPr>
            <p:ph idx="1"/>
          </p:nvPr>
        </p:nvSpPr>
        <p:spPr>
          <a:xfrm>
            <a:off x="467360" y="1052195"/>
            <a:ext cx="8376920" cy="2882265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600" dirty="0">
                <a:latin typeface="宋体" panose="02010600030101010101" pitchFamily="2" charset="-122"/>
              </a:rPr>
              <a:t>1</a:t>
            </a:r>
            <a:r>
              <a:rPr sz="1600" dirty="0">
                <a:latin typeface="宋体" panose="02010600030101010101" pitchFamily="2" charset="-122"/>
              </a:rPr>
              <a:t>、弓步冲拳</a:t>
            </a:r>
            <a:endParaRPr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①左脚向左上一步，脚尖向斜前方;右腿微屈，成半马步。左臂向上向左格打，拳眼向后，拳与肩同高;右拳收至腰侧，拳心向上。目视左拳。</a:t>
            </a:r>
            <a:endParaRPr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②右腿蹬直成左弓步。左拳收至腰侧，拳心向上，右拳向前冲出，高与肩平，拳眼向上。目视右拳 。</a:t>
            </a:r>
            <a:endParaRPr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要点:成弓步时，右腿充分蹬直，脚跟不要离地。冲拳时，尽量转腰顺肩。</a:t>
            </a:r>
            <a:endParaRPr sz="1600" dirty="0">
              <a:latin typeface="宋体" panose="02010600030101010101" pitchFamily="2" charset="-122"/>
            </a:endParaRPr>
          </a:p>
        </p:txBody>
      </p:sp>
      <p:sp>
        <p:nvSpPr>
          <p:cNvPr id="18435" name="文本框 9"/>
          <p:cNvSpPr txBox="1"/>
          <p:nvPr/>
        </p:nvSpPr>
        <p:spPr>
          <a:xfrm>
            <a:off x="251460" y="620395"/>
            <a:ext cx="4915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800" b="1" dirty="0">
                <a:latin typeface="Arial" panose="020B0604020202020204" pitchFamily="34" charset="0"/>
              </a:rPr>
              <a:t>第一节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840" y="3500755"/>
            <a:ext cx="2867025" cy="27736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995" y="3500755"/>
            <a:ext cx="2854960" cy="26981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5362"/>
          <p:cNvSpPr>
            <a:spLocks noGrp="1"/>
          </p:cNvSpPr>
          <p:nvPr>
            <p:ph idx="1"/>
          </p:nvPr>
        </p:nvSpPr>
        <p:spPr>
          <a:xfrm>
            <a:off x="467360" y="1052195"/>
            <a:ext cx="8376920" cy="1760220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latin typeface="宋体" panose="02010600030101010101" pitchFamily="2" charset="-122"/>
              </a:rPr>
              <a:t>2</a:t>
            </a:r>
            <a:r>
              <a:rPr sz="1800" dirty="0">
                <a:latin typeface="宋体" panose="02010600030101010101" pitchFamily="2" charset="-122"/>
              </a:rPr>
              <a:t>、弹腿冲拳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①重心前移至左腿，右腿屈膝提起，脚面绷直，猛力向前弹出伸直，高与腰平。右拳收至腰侧;左拳向前冲出。目视前方 。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要点:支撑腿可微屈，弹出的腿要用爆发力，力点达于脚尖。</a:t>
            </a:r>
            <a:endParaRPr sz="1800" dirty="0">
              <a:latin typeface="宋体" panose="02010600030101010101" pitchFamily="2" charset="-122"/>
            </a:endParaRPr>
          </a:p>
        </p:txBody>
      </p:sp>
      <p:sp>
        <p:nvSpPr>
          <p:cNvPr id="18435" name="文本框 9"/>
          <p:cNvSpPr txBox="1"/>
          <p:nvPr/>
        </p:nvSpPr>
        <p:spPr>
          <a:xfrm>
            <a:off x="251460" y="620395"/>
            <a:ext cx="4915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800" b="1" dirty="0">
                <a:latin typeface="Arial" panose="020B0604020202020204" pitchFamily="34" charset="0"/>
              </a:rPr>
              <a:t>第一节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585" y="2996565"/>
            <a:ext cx="3038475" cy="31553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5362"/>
          <p:cNvSpPr>
            <a:spLocks noGrp="1"/>
          </p:cNvSpPr>
          <p:nvPr>
            <p:ph idx="1"/>
          </p:nvPr>
        </p:nvSpPr>
        <p:spPr>
          <a:xfrm>
            <a:off x="467360" y="1052195"/>
            <a:ext cx="8376920" cy="1760220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latin typeface="宋体" panose="02010600030101010101" pitchFamily="2" charset="-122"/>
              </a:rPr>
              <a:t>3</a:t>
            </a:r>
            <a:r>
              <a:rPr sz="1800" dirty="0">
                <a:latin typeface="宋体" panose="02010600030101010101" pitchFamily="2" charset="-122"/>
              </a:rPr>
              <a:t>、马步冲拳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右脚向前落步，脚尖里扣，上体左转。左拳收至腰侧，两腿下蹲成马步;右拳向前冲出。目视右拳 。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要点:成马步时，大腿要平，两脚平行，脚跟外蹬，挺胸、塌腰。</a:t>
            </a:r>
            <a:endParaRPr sz="1800" dirty="0">
              <a:latin typeface="宋体" panose="02010600030101010101" pitchFamily="2" charset="-122"/>
            </a:endParaRPr>
          </a:p>
        </p:txBody>
      </p:sp>
      <p:sp>
        <p:nvSpPr>
          <p:cNvPr id="18435" name="文本框 9"/>
          <p:cNvSpPr txBox="1"/>
          <p:nvPr/>
        </p:nvSpPr>
        <p:spPr>
          <a:xfrm>
            <a:off x="251460" y="620395"/>
            <a:ext cx="4915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800" b="1" dirty="0">
                <a:latin typeface="Arial" panose="020B0604020202020204" pitchFamily="34" charset="0"/>
              </a:rPr>
              <a:t>第一节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0065" y="2780665"/>
            <a:ext cx="2847975" cy="3562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115695" y="189230"/>
            <a:ext cx="7345680" cy="5680075"/>
          </a:xfrm>
        </p:spPr>
        <p:txBody>
          <a:bodyPr vert="horz" wrap="square" lIns="91440" tIns="45720" rIns="91440" bIns="45720" numCol="1" anchor="t" anchorCtr="0" compatLnSpc="1">
            <a:scene3d>
              <a:camera prst="orthographicFront"/>
              <a:lightRig rig="threePt" dir="t"/>
            </a:scene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一、</a:t>
            </a:r>
            <a:r>
              <a:rPr kumimoji="0" lang="zh-CN" altLang="en-US" sz="2800" b="1" i="0" u="none" strike="noStrike" kern="0" cap="none" spc="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ea"/>
                <a:ea typeface="+mn-ea"/>
                <a:cs typeface="+mn-cs"/>
                <a:sym typeface="+mn-ea"/>
              </a:rPr>
              <a:t>教学目标</a:t>
            </a:r>
            <a:endParaRPr kumimoji="0" lang="zh-CN" altLang="en-US" sz="2800" b="1" i="0" u="none" strike="noStrike" kern="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ea"/>
              <a:ea typeface="+mn-ea"/>
              <a:cs typeface="+mn-cs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ea"/>
                <a:ea typeface="+mn-ea"/>
                <a:cs typeface="+mn-cs"/>
                <a:sym typeface="+mn-ea"/>
              </a:rPr>
              <a:t>二、教学重难点</a:t>
            </a:r>
            <a:endParaRPr kumimoji="0" lang="zh-CN" altLang="en-US" sz="2800" b="1" i="0" u="none" strike="noStrike" kern="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n-ea"/>
                <a:ea typeface="+mn-ea"/>
                <a:cs typeface="+mn-cs"/>
              </a:rPr>
              <a:t>三、教学程序</a:t>
            </a:r>
            <a:endParaRPr kumimoji="0" lang="zh-CN" altLang="en-US" sz="2800" b="1" i="0" u="none" strike="noStrike" kern="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defRPr/>
            </a:pPr>
            <a:endParaRPr kumimoji="0" lang="zh-CN" altLang="en-US" sz="2800" b="1" i="0" u="none" strike="noStrike" kern="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5362"/>
          <p:cNvSpPr>
            <a:spLocks noGrp="1"/>
          </p:cNvSpPr>
          <p:nvPr>
            <p:ph idx="1"/>
          </p:nvPr>
        </p:nvSpPr>
        <p:spPr>
          <a:xfrm>
            <a:off x="467360" y="1052195"/>
            <a:ext cx="8376920" cy="1760220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latin typeface="宋体" panose="02010600030101010101" pitchFamily="2" charset="-122"/>
              </a:rPr>
              <a:t>4</a:t>
            </a:r>
            <a:r>
              <a:rPr sz="1800" dirty="0">
                <a:latin typeface="宋体" panose="02010600030101010101" pitchFamily="2" charset="-122"/>
              </a:rPr>
              <a:t>、弓步冲拳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①上体右转90°，右脚尖外撇向斜前方，成半马步。右臂屈肘向右格打，拳眼向后。目视右拳 。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②左腿蹬直成右弓步。右拳收至腰侧;左拳向前冲出。目视左拳 。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要点:与本节的弓步冲拳相同，惟左右相反。</a:t>
            </a:r>
            <a:endParaRPr sz="1800" dirty="0">
              <a:latin typeface="宋体" panose="02010600030101010101" pitchFamily="2" charset="-122"/>
            </a:endParaRPr>
          </a:p>
        </p:txBody>
      </p:sp>
      <p:sp>
        <p:nvSpPr>
          <p:cNvPr id="18435" name="文本框 9"/>
          <p:cNvSpPr txBox="1"/>
          <p:nvPr/>
        </p:nvSpPr>
        <p:spPr>
          <a:xfrm>
            <a:off x="251460" y="620395"/>
            <a:ext cx="4915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800" b="1" dirty="0">
                <a:latin typeface="Arial" panose="020B0604020202020204" pitchFamily="34" charset="0"/>
              </a:rPr>
              <a:t>第一节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840" y="3500755"/>
            <a:ext cx="2543175" cy="2733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44900"/>
            <a:ext cx="3267075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5362"/>
          <p:cNvSpPr>
            <a:spLocks noGrp="1"/>
          </p:cNvSpPr>
          <p:nvPr>
            <p:ph idx="1"/>
          </p:nvPr>
        </p:nvSpPr>
        <p:spPr>
          <a:xfrm>
            <a:off x="467360" y="1052195"/>
            <a:ext cx="8376920" cy="1760220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latin typeface="宋体" panose="02010600030101010101" pitchFamily="2" charset="-122"/>
              </a:rPr>
              <a:t>5</a:t>
            </a:r>
            <a:r>
              <a:rPr sz="1800" dirty="0">
                <a:latin typeface="宋体" panose="02010600030101010101" pitchFamily="2" charset="-122"/>
              </a:rPr>
              <a:t>、弹腿冲拳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重心前移至右腿，左腿屈膝提起，脚面绷直，猛力向前弹出伸直，高与腰平。左拳收至腰侧，右拳向前冲出。目视前方 。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要点:与本节的弹腿冲拳相同。</a:t>
            </a:r>
            <a:endParaRPr sz="1800" dirty="0">
              <a:latin typeface="宋体" panose="02010600030101010101" pitchFamily="2" charset="-122"/>
            </a:endParaRPr>
          </a:p>
        </p:txBody>
      </p:sp>
      <p:sp>
        <p:nvSpPr>
          <p:cNvPr id="18435" name="文本框 9"/>
          <p:cNvSpPr txBox="1"/>
          <p:nvPr/>
        </p:nvSpPr>
        <p:spPr>
          <a:xfrm>
            <a:off x="251460" y="620395"/>
            <a:ext cx="4915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800" b="1" dirty="0">
                <a:latin typeface="Arial" panose="020B0604020202020204" pitchFamily="34" charset="0"/>
              </a:rPr>
              <a:t>第一节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4790" y="3068955"/>
            <a:ext cx="3021965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5362"/>
          <p:cNvSpPr>
            <a:spLocks noGrp="1"/>
          </p:cNvSpPr>
          <p:nvPr>
            <p:ph idx="1"/>
          </p:nvPr>
        </p:nvSpPr>
        <p:spPr>
          <a:xfrm>
            <a:off x="71755" y="1052195"/>
            <a:ext cx="8772525" cy="2668270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600" dirty="0">
                <a:latin typeface="宋体" panose="02010600030101010101" pitchFamily="2" charset="-122"/>
              </a:rPr>
              <a:t>6</a:t>
            </a:r>
            <a:r>
              <a:rPr sz="1600" dirty="0">
                <a:latin typeface="宋体" panose="02010600030101010101" pitchFamily="2" charset="-122"/>
              </a:rPr>
              <a:t>、大跃步前穿</a:t>
            </a:r>
            <a:endParaRPr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①左腿屈膝。右拳变掌内旋，以手背向下挂至左膝外侧，上体前倾。目视右手 。</a:t>
            </a:r>
            <a:endParaRPr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②左脚向前落步，两腿微屈。右掌继续向后挂，左拳变掌，向后向下伸直。目视右掌。</a:t>
            </a:r>
            <a:endParaRPr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③右腿屈膝向前提起，左腿立即猛力蹬地向前跃出。两掌向前向上划孤摆起。目视左掌 。</a:t>
            </a:r>
            <a:endParaRPr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④右腿落地全蹲，左腿随即落地向前铲出成仆步。右掌变拳抱于腰侧，左掌由上向右向下划弧成立掌，停于右胸前。目视左脚。</a:t>
            </a:r>
            <a:endParaRPr sz="16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600" dirty="0">
                <a:latin typeface="宋体" panose="02010600030101010101" pitchFamily="2" charset="-122"/>
              </a:rPr>
              <a:t>要点:跃步要远，落地要轻，落地后立即接做下一个动作。</a:t>
            </a:r>
            <a:endParaRPr sz="1600" dirty="0">
              <a:latin typeface="宋体" panose="02010600030101010101" pitchFamily="2" charset="-122"/>
            </a:endParaRPr>
          </a:p>
        </p:txBody>
      </p:sp>
      <p:sp>
        <p:nvSpPr>
          <p:cNvPr id="18435" name="文本框 9"/>
          <p:cNvSpPr txBox="1"/>
          <p:nvPr/>
        </p:nvSpPr>
        <p:spPr>
          <a:xfrm>
            <a:off x="251460" y="620395"/>
            <a:ext cx="4915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800" b="1" dirty="0">
                <a:latin typeface="Arial" panose="020B0604020202020204" pitchFamily="34" charset="0"/>
              </a:rPr>
              <a:t>第一节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3932555"/>
            <a:ext cx="1866900" cy="2495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20" y="3932555"/>
            <a:ext cx="2209800" cy="2516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45" y="3813175"/>
            <a:ext cx="1914525" cy="2755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055" y="3977005"/>
            <a:ext cx="2087245" cy="24288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5362"/>
          <p:cNvSpPr>
            <a:spLocks noGrp="1"/>
          </p:cNvSpPr>
          <p:nvPr>
            <p:ph idx="1"/>
          </p:nvPr>
        </p:nvSpPr>
        <p:spPr>
          <a:xfrm>
            <a:off x="467360" y="1052195"/>
            <a:ext cx="8376920" cy="1760220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latin typeface="宋体" panose="02010600030101010101" pitchFamily="2" charset="-122"/>
              </a:rPr>
              <a:t>7</a:t>
            </a:r>
            <a:r>
              <a:rPr sz="1800" dirty="0">
                <a:latin typeface="宋体" panose="02010600030101010101" pitchFamily="2" charset="-122"/>
              </a:rPr>
              <a:t>、弓步击掌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①右腿猛力蹬直成左弓步。左掌经左脚面向后划弧至身后成勾手，左臂伸直，勾尖向上，右拳由腰侧变掌向前推出，掌指向上，掌外侧向前，目视右掌。</a:t>
            </a:r>
            <a:endParaRPr sz="1800" dirty="0">
              <a:latin typeface="宋体" panose="02010600030101010101" pitchFamily="2" charset="-122"/>
            </a:endParaRPr>
          </a:p>
        </p:txBody>
      </p:sp>
      <p:sp>
        <p:nvSpPr>
          <p:cNvPr id="18435" name="文本框 9"/>
          <p:cNvSpPr txBox="1"/>
          <p:nvPr/>
        </p:nvSpPr>
        <p:spPr>
          <a:xfrm>
            <a:off x="251460" y="620395"/>
            <a:ext cx="4915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800" b="1" dirty="0">
                <a:latin typeface="Arial" panose="020B0604020202020204" pitchFamily="34" charset="0"/>
              </a:rPr>
              <a:t>第一节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2780665"/>
            <a:ext cx="3524250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5362"/>
          <p:cNvSpPr>
            <a:spLocks noGrp="1"/>
          </p:cNvSpPr>
          <p:nvPr>
            <p:ph idx="1"/>
          </p:nvPr>
        </p:nvSpPr>
        <p:spPr>
          <a:xfrm>
            <a:off x="59055" y="1052195"/>
            <a:ext cx="9075420" cy="2394585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latin typeface="宋体" panose="02010600030101010101" pitchFamily="2" charset="-122"/>
              </a:rPr>
              <a:t>8</a:t>
            </a:r>
            <a:r>
              <a:rPr sz="1800" dirty="0">
                <a:latin typeface="宋体" panose="02010600030101010101" pitchFamily="2" charset="-122"/>
              </a:rPr>
              <a:t>、马步架掌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①重心移至两腿中间，左脚脚尖里扣成马步，上体右转。右臂向左侧平摆，稍屈肘;同时左勾手变掌由后经左腰侧从右臂内向前上穿出，掌心均朝上。目视左手 。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②右掌立于左胸前;左臂向左上屈肘抖腕亮掌于头部左上方，掌心向前。目右转视。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要点:马步同前。</a:t>
            </a:r>
            <a:endParaRPr sz="1800" dirty="0">
              <a:latin typeface="宋体" panose="02010600030101010101" pitchFamily="2" charset="-122"/>
            </a:endParaRPr>
          </a:p>
        </p:txBody>
      </p:sp>
      <p:sp>
        <p:nvSpPr>
          <p:cNvPr id="18435" name="文本框 9"/>
          <p:cNvSpPr txBox="1"/>
          <p:nvPr/>
        </p:nvSpPr>
        <p:spPr>
          <a:xfrm>
            <a:off x="251460" y="620395"/>
            <a:ext cx="4915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800" b="1" dirty="0">
                <a:latin typeface="Arial" panose="020B0604020202020204" pitchFamily="34" charset="0"/>
              </a:rPr>
              <a:t>第一节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700" y="3356610"/>
            <a:ext cx="2124075" cy="3086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40" y="3212465"/>
            <a:ext cx="223837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占位符 15362"/>
          <p:cNvSpPr>
            <a:spLocks noGrp="1"/>
          </p:cNvSpPr>
          <p:nvPr>
            <p:ph idx="1"/>
          </p:nvPr>
        </p:nvSpPr>
        <p:spPr>
          <a:xfrm>
            <a:off x="59055" y="1052195"/>
            <a:ext cx="9075420" cy="3978275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组织与要求：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（1）对错误动作进行纠正，并反复练习正确动作，形成正确动作定型。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（2）学生之间相互指导，相互学习。</a:t>
            </a: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1800" dirty="0">
                <a:latin typeface="宋体" panose="02010600030101010101" pitchFamily="2" charset="-122"/>
              </a:rPr>
              <a:t>【设计意图】教师规范学生动作，培养学生不怕吃苦，艰苦耐劳的意志品质。通过互相学习纠正完成动作，锻炼同学们协同配合的精神。</a:t>
            </a:r>
            <a:endParaRPr sz="1800" dirty="0">
              <a:latin typeface="宋体" panose="02010600030101010101" pitchFamily="2" charset="-122"/>
            </a:endParaRPr>
          </a:p>
        </p:txBody>
      </p:sp>
      <p:sp>
        <p:nvSpPr>
          <p:cNvPr id="18435" name="文本框 9"/>
          <p:cNvSpPr txBox="1"/>
          <p:nvPr/>
        </p:nvSpPr>
        <p:spPr>
          <a:xfrm>
            <a:off x="251460" y="620395"/>
            <a:ext cx="56286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sz="2800" dirty="0">
                <a:latin typeface="宋体" panose="02010600030101010101" pitchFamily="2" charset="-122"/>
                <a:sym typeface="+mn-ea"/>
              </a:rPr>
              <a:t>3.3 </a:t>
            </a:r>
            <a:r>
              <a:rPr lang="zh-CN" altLang="en-US" sz="2800" dirty="0">
                <a:latin typeface="宋体" panose="02010600030101010101" pitchFamily="2" charset="-122"/>
                <a:sym typeface="+mn-ea"/>
              </a:rPr>
              <a:t>讲解易犯错误，纠正错误动作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75" name="文本框 7"/>
          <p:cNvSpPr txBox="1"/>
          <p:nvPr/>
        </p:nvSpPr>
        <p:spPr>
          <a:xfrm>
            <a:off x="1044575" y="1484313"/>
            <a:ext cx="70548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r"/>
            <a:r>
              <a:rPr lang="en-US" altLang="zh-C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ramond" pitchFamily="18" charset="0"/>
              </a:rPr>
              <a:t>8</a:t>
            </a:r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ramond" pitchFamily="18" charset="0"/>
              </a:rPr>
              <a:t>到</a:t>
            </a:r>
            <a:r>
              <a:rPr lang="en-US" altLang="zh-C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ramond" pitchFamily="18" charset="0"/>
              </a:rPr>
              <a:t>9</a:t>
            </a:r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ramond" pitchFamily="18" charset="0"/>
              </a:rPr>
              <a:t>个人人为一个小组，选出一名组长组织练习。</a:t>
            </a:r>
            <a:endParaRPr lang="zh-CN" alt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ramond" pitchFamily="18" charset="0"/>
            </a:endParaRPr>
          </a:p>
        </p:txBody>
      </p:sp>
      <p:sp>
        <p:nvSpPr>
          <p:cNvPr id="19476" name="文本框 8"/>
          <p:cNvSpPr txBox="1"/>
          <p:nvPr/>
        </p:nvSpPr>
        <p:spPr>
          <a:xfrm>
            <a:off x="1187450" y="1988503"/>
            <a:ext cx="780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p>
            <a:pPr algn="r"/>
            <a:r>
              <a:rPr lang="zh-CN" alt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ramond" pitchFamily="18" charset="0"/>
              </a:rPr>
              <a:t>教师在分组练习期间巡视指导。给学生足够的练习时间。</a:t>
            </a:r>
            <a:endParaRPr lang="zh-CN" alt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aramond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51460" y="69215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7970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3.4 </a:t>
            </a:r>
            <a:r>
              <a:rPr lang="zh-CN" sz="2800">
                <a:ea typeface="宋体" panose="02010600030101010101" pitchFamily="2" charset="-122"/>
              </a:rPr>
              <a:t>分组练习，教师巡视指导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2489835"/>
            <a:ext cx="8563610" cy="4128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>
                <a:latin typeface="Times New Roman" panose="02020603050405020304" charset="0"/>
                <a:ea typeface="宋体" panose="02010600030101010101" pitchFamily="2" charset="-122"/>
              </a:rPr>
              <a:t>队形：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            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              o o o o o          o o o o o                               △                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x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</a:rPr>
              <a:t>             o o o o o o        o o o o o o</a:t>
            </a:r>
            <a:r>
              <a:rPr lang="en-US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 </a:t>
            </a:r>
            <a:endParaRPr lang="zh-CN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400" b="1" noProof="0" smtClean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+mn-ea"/>
                <a:sym typeface="+mn-ea"/>
              </a:rPr>
              <a:t>      </a:t>
            </a:r>
            <a:r>
              <a:rPr lang="zh-CN" altLang="en-US" sz="2400" noProof="0" smtClean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+mn-ea"/>
                <a:sym typeface="+mn-ea"/>
              </a:rPr>
              <a:t>较好、较快掌握技术动作的同学，担任组长，或者发挥其学习骨干作用、辅助教师和组长进行武术练习。</a:t>
            </a:r>
            <a:endParaRPr lang="zh-CN" sz="2400">
              <a:latin typeface="Times New Roman" panose="02020603050405020304" charset="0"/>
              <a:ea typeface="宋体" panose="02010600030101010101" pitchFamily="2" charset="-122"/>
            </a:endParaRPr>
          </a:p>
          <a:p>
            <a:r>
              <a:rPr lang="zh-CN" sz="2400">
                <a:latin typeface="Times New Roman" panose="02020603050405020304" charset="0"/>
                <a:ea typeface="宋体" panose="02010600030101010101" pitchFamily="2" charset="-122"/>
              </a:rPr>
              <a:t>【设计意图】在分组练习中能够互帮互助，让学生体验团队协作、共同进步的过程，培养学生合作学习能力，注重团队意识。</a:t>
            </a:r>
            <a:endParaRPr lang="zh-CN" sz="2400">
              <a:latin typeface="Times New Roman" panose="02020603050405020304" charset="0"/>
              <a:ea typeface="宋体" panose="02010600030101010101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sz="24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6629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indent="76200" algn="l" defTabSz="914400" eaLnBrk="1" hangingPunct="1">
              <a:buClrTx/>
              <a:buSzTx/>
              <a:buFont typeface="Arial" panose="020B0604020202020204" pitchFamily="34" charset="0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3.5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分组展示，检验学习效果。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7" name="文本占位符 26630"/>
          <p:cNvSpPr>
            <a:spLocks noGrp="1"/>
          </p:cNvSpPr>
          <p:nvPr>
            <p:ph idx="1"/>
          </p:nvPr>
        </p:nvSpPr>
        <p:spPr>
          <a:xfrm>
            <a:off x="2195830" y="3207385"/>
            <a:ext cx="6416675" cy="3034665"/>
          </a:xfrm>
        </p:spPr>
        <p:txBody>
          <a:bodyPr vert="horz" wrap="square" lIns="91440" tIns="45720" rIns="91440" bIns="45720" anchor="t" anchorCtr="0"/>
          <a:p>
            <a:pPr>
              <a:lnSpc>
                <a:spcPct val="80000"/>
              </a:lnSpc>
              <a:buNone/>
            </a:pPr>
            <a:r>
              <a:rPr lang="en-US" altLang="zh-CN" sz="2000" dirty="0">
                <a:sym typeface="Webdings" panose="05030102010509060703" pitchFamily="18" charset="2"/>
              </a:rPr>
              <a:t>队形：</a:t>
            </a:r>
            <a:endParaRPr lang="en-US" altLang="zh-CN" sz="2000" dirty="0">
              <a:sym typeface="Webdings" panose="05030102010509060703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000" dirty="0">
                <a:sym typeface="Webdings" panose="05030102010509060703" pitchFamily="18" charset="2"/>
              </a:rPr>
              <a:t>           x x x x x x     </a:t>
            </a:r>
            <a:endParaRPr lang="en-US" altLang="zh-CN" sz="2000" dirty="0">
              <a:sym typeface="Webdings" panose="05030102010509060703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000" dirty="0">
                <a:sym typeface="Webdings" panose="05030102010509060703" pitchFamily="18" charset="2"/>
              </a:rPr>
              <a:t>            o o o o o          </a:t>
            </a:r>
            <a:endParaRPr lang="en-US" altLang="zh-CN" sz="2000" dirty="0">
              <a:sym typeface="Webdings" panose="05030102010509060703" pitchFamily="18" charset="2"/>
            </a:endParaRPr>
          </a:p>
          <a:p>
            <a:pPr>
              <a:lnSpc>
                <a:spcPct val="80000"/>
              </a:lnSpc>
              <a:buNone/>
            </a:pPr>
            <a:endParaRPr lang="en-US" altLang="zh-CN" sz="2000" dirty="0">
              <a:sym typeface="Webdings" panose="05030102010509060703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000" dirty="0">
                <a:sym typeface="Webdings" panose="05030102010509060703" pitchFamily="18" charset="2"/>
              </a:rPr>
              <a:t>        o o o o o o o o △</a:t>
            </a:r>
            <a:endParaRPr lang="en-US" altLang="zh-CN" sz="2000" dirty="0">
              <a:sym typeface="Webdings" panose="05030102010509060703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000" dirty="0">
                <a:sym typeface="Webdings" panose="05030102010509060703" pitchFamily="18" charset="2"/>
              </a:rPr>
              <a:t>        o o o o o o o o</a:t>
            </a:r>
            <a:endParaRPr lang="en-US" altLang="zh-CN" sz="2000" dirty="0">
              <a:sym typeface="Webdings" panose="05030102010509060703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000" dirty="0">
                <a:sym typeface="Webdings" panose="05030102010509060703" pitchFamily="18" charset="2"/>
              </a:rPr>
              <a:t>        x x x x x x x x x</a:t>
            </a:r>
            <a:endParaRPr lang="en-US" altLang="zh-CN" sz="2000" dirty="0">
              <a:sym typeface="Webdings" panose="05030102010509060703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000" dirty="0">
                <a:sym typeface="Webdings" panose="05030102010509060703" pitchFamily="18" charset="2"/>
              </a:rPr>
              <a:t>         x x x x x x x x   </a:t>
            </a:r>
            <a:endParaRPr lang="en-US" altLang="zh-CN" sz="2000" dirty="0">
              <a:sym typeface="Webdings" panose="05030102010509060703" pitchFamily="18" charset="2"/>
            </a:endParaRPr>
          </a:p>
        </p:txBody>
      </p:sp>
      <p:sp>
        <p:nvSpPr>
          <p:cNvPr id="21508" name="矩形 26631"/>
          <p:cNvSpPr/>
          <p:nvPr/>
        </p:nvSpPr>
        <p:spPr>
          <a:xfrm>
            <a:off x="684213" y="1652429"/>
            <a:ext cx="7143750" cy="18148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indent="76200" algn="ctr"/>
            <a:r>
              <a:rPr lang="zh-CN" altLang="en-US" sz="2800" dirty="0">
                <a:latin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、</a:t>
            </a:r>
            <a:r>
              <a:rPr lang="zh-CN" altLang="en-US" sz="2800" dirty="0">
                <a:latin typeface="宋体" panose="02010600030101010101" pitchFamily="2" charset="-122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sym typeface="+mn-ea"/>
              </a:rPr>
              <a:t>小组展示</a:t>
            </a:r>
            <a:r>
              <a:rPr lang="zh-CN" altLang="en-US" sz="2800" dirty="0">
                <a:latin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</a:rPr>
              <a:t>设计意图：    </a:t>
            </a:r>
            <a:endParaRPr lang="zh-CN" altLang="en-US" sz="2800" b="1" dirty="0">
              <a:solidFill>
                <a:schemeClr val="bg2"/>
              </a:solidFill>
              <a:latin typeface="宋体" panose="02010600030101010101" pitchFamily="2" charset="-122"/>
            </a:endParaRPr>
          </a:p>
          <a:p>
            <a:pPr indent="76200" algn="ctr"/>
            <a:r>
              <a:rPr lang="zh-CN" altLang="en-US" sz="2800" b="1" dirty="0">
                <a:solidFill>
                  <a:schemeClr val="bg2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</a:rPr>
              <a:t>、教师评价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 indent="76200"/>
            <a:r>
              <a:rPr lang="en-US" altLang="zh-CN" sz="2800" dirty="0">
                <a:latin typeface="宋体" panose="02010600030101010101" pitchFamily="2" charset="-122"/>
              </a:rPr>
              <a:t>                      3</a:t>
            </a:r>
            <a:r>
              <a:rPr lang="zh-CN" altLang="en-US" sz="2800" dirty="0">
                <a:latin typeface="宋体" panose="02010600030101010101" pitchFamily="2" charset="-122"/>
              </a:rPr>
              <a:t>、</a:t>
            </a:r>
            <a:r>
              <a:rPr lang="zh-CN" altLang="en-US" sz="2800" dirty="0">
                <a:latin typeface="宋体" panose="02010600030101010101" pitchFamily="2" charset="-122"/>
                <a:sym typeface="+mn-ea"/>
              </a:rPr>
              <a:t>小组互评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 indent="76200"/>
            <a:r>
              <a:rPr lang="zh-CN" altLang="en-US" sz="2800" dirty="0">
                <a:latin typeface="宋体" panose="02010600030101010101" pitchFamily="2" charset="-122"/>
              </a:rPr>
              <a:t>                           </a:t>
            </a:r>
            <a:endParaRPr lang="zh-CN" altLang="en-US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标题 26629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indent="76200" algn="l" defTabSz="914400" eaLnBrk="1" hangingPunct="1">
              <a:buClrTx/>
              <a:buSzTx/>
              <a:buFont typeface="Arial" panose="020B0604020202020204" pitchFamily="34" charset="0"/>
            </a:pPr>
            <a:r>
              <a:rPr lang="en-US" sz="2800" dirty="0">
                <a:latin typeface="宋体" panose="02010600030101010101" pitchFamily="2" charset="-122"/>
                <a:sym typeface="+mn-ea"/>
              </a:rPr>
              <a:t>3.6 </a:t>
            </a:r>
            <a:r>
              <a:rPr lang="zh-CN" altLang="en-US" sz="2800" dirty="0">
                <a:latin typeface="宋体" panose="02010600030101010101" pitchFamily="2" charset="-122"/>
                <a:sym typeface="+mn-ea"/>
              </a:rPr>
              <a:t>学生集体完整练习三路长拳动作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7" name="文本占位符 26630"/>
          <p:cNvSpPr>
            <a:spLocks noGrp="1"/>
          </p:cNvSpPr>
          <p:nvPr>
            <p:ph idx="1"/>
          </p:nvPr>
        </p:nvSpPr>
        <p:spPr>
          <a:xfrm>
            <a:off x="1835150" y="2061210"/>
            <a:ext cx="6416675" cy="2773680"/>
          </a:xfrm>
        </p:spPr>
        <p:txBody>
          <a:bodyPr vert="horz" wrap="square" lIns="91440" tIns="45720" rIns="91440" bIns="45720" anchor="t" anchorCtr="0"/>
          <a:p>
            <a:pPr>
              <a:lnSpc>
                <a:spcPct val="80000"/>
              </a:lnSpc>
              <a:buNone/>
            </a:pPr>
            <a:r>
              <a:rPr lang="en-US" altLang="zh-CN" sz="2000" dirty="0">
                <a:sym typeface="Webdings" panose="05030102010509060703" pitchFamily="18" charset="2"/>
              </a:rPr>
              <a:t>×  ×  ×  ×  ×  ×  ×  ×</a:t>
            </a:r>
            <a:endParaRPr lang="en-US" altLang="zh-CN" sz="2000" dirty="0">
              <a:sym typeface="Webdings" panose="05030102010509060703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000" dirty="0">
                <a:sym typeface="Webdings" panose="05030102010509060703" pitchFamily="18" charset="2"/>
              </a:rPr>
              <a:t>×  ×  ×  ×  ×  ×  ×  ×</a:t>
            </a:r>
            <a:endParaRPr lang="en-US" altLang="zh-CN" sz="2000" dirty="0">
              <a:sym typeface="Webdings" panose="05030102010509060703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000" dirty="0">
                <a:sym typeface="Webdings" panose="05030102010509060703" pitchFamily="18" charset="2"/>
              </a:rPr>
              <a:t>○  ○  ○  ○  ○  ○  ○  ○</a:t>
            </a:r>
            <a:endParaRPr lang="en-US" altLang="zh-CN" sz="2000" dirty="0">
              <a:sym typeface="Webdings" panose="05030102010509060703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000" dirty="0">
                <a:sym typeface="Webdings" panose="05030102010509060703" pitchFamily="18" charset="2"/>
              </a:rPr>
              <a:t>○  ○  ○  ○  ○  ○  ○  ○</a:t>
            </a:r>
            <a:endParaRPr lang="en-US" altLang="zh-CN" sz="2000" dirty="0">
              <a:sym typeface="Webdings" panose="05030102010509060703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000" dirty="0">
                <a:sym typeface="Webdings" panose="05030102010509060703" pitchFamily="18" charset="2"/>
              </a:rPr>
              <a:t>                   △</a:t>
            </a:r>
            <a:endParaRPr lang="en-US" altLang="zh-CN" sz="2000" dirty="0">
              <a:sym typeface="Webdings" panose="05030102010509060703" pitchFamily="18" charset="2"/>
            </a:endParaRPr>
          </a:p>
          <a:p>
            <a:pPr>
              <a:lnSpc>
                <a:spcPct val="80000"/>
              </a:lnSpc>
              <a:buNone/>
            </a:pPr>
            <a:endParaRPr lang="en-US" altLang="zh-CN" sz="2000" dirty="0">
              <a:sym typeface="Webdings" panose="05030102010509060703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000" dirty="0">
                <a:sym typeface="Webdings" panose="05030102010509060703" pitchFamily="18" charset="2"/>
              </a:rPr>
              <a:t>要求：针对教师点评说的问题注意改正。 </a:t>
            </a:r>
            <a:endParaRPr lang="zh-CN" altLang="en-US" sz="2000" dirty="0">
              <a:sym typeface="Webdings" panose="05030102010509060703" pitchFamily="18" charset="2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占位符 16386"/>
          <p:cNvSpPr>
            <a:spLocks noGrp="1"/>
          </p:cNvSpPr>
          <p:nvPr>
            <p:ph idx="1"/>
          </p:nvPr>
        </p:nvSpPr>
        <p:spPr>
          <a:xfrm>
            <a:off x="468630" y="1412875"/>
            <a:ext cx="8223885" cy="4599305"/>
          </a:xfrm>
        </p:spPr>
        <p:txBody>
          <a:bodyPr vert="horz" wrap="square" lIns="91440" tIns="45720" rIns="91440" bIns="45720" anchor="t" anchorCtr="0"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4.1 </a:t>
            </a:r>
            <a:r>
              <a:rPr lang="zh-CN" altLang="en-US" sz="2800" dirty="0">
                <a:latin typeface="宋体" panose="02010600030101010101" pitchFamily="2" charset="-122"/>
              </a:rPr>
              <a:t>放松操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sz="2800" dirty="0">
                <a:latin typeface="宋体" panose="02010600030101010101" pitchFamily="2" charset="-122"/>
                <a:sym typeface="+mn-ea"/>
              </a:rPr>
              <a:t>4.2 课堂小结、师生再见</a:t>
            </a:r>
            <a:endParaRPr sz="2800" dirty="0">
              <a:latin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4.3课后作业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    </a:t>
            </a:r>
            <a:r>
              <a:rPr lang="zh-CN" altLang="en-US" sz="1800" dirty="0">
                <a:latin typeface="宋体" panose="02010600030101010101" pitchFamily="2" charset="-122"/>
              </a:rPr>
              <a:t>以小组的形式拍摄初级长拳第三路的练习视频上传至学习通。每组上网查询一种不同传统拳术的相关知识及视频，在下节课集体分享。</a:t>
            </a:r>
            <a:endParaRPr lang="zh-CN" altLang="en-US" sz="1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dirty="0">
                <a:latin typeface="宋体" panose="02010600030101010101" pitchFamily="2" charset="-122"/>
              </a:rPr>
              <a:t>4.4 师生道别！（抱拳礼）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22531" name="文本框 1"/>
          <p:cNvSpPr txBox="1"/>
          <p:nvPr/>
        </p:nvSpPr>
        <p:spPr>
          <a:xfrm>
            <a:off x="539750" y="549275"/>
            <a:ext cx="216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  <a:sym typeface="Arial" panose="020B0604020202020204" pitchFamily="34" charset="0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  <a:sym typeface="Arial" panose="020B0604020202020204" pitchFamily="34" charset="0"/>
              </a:rPr>
              <a:t>、结束部分</a:t>
            </a:r>
            <a:endParaRPr lang="en-US" altLang="zh-CN" sz="2800" b="1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17409"/>
          <p:cNvSpPr>
            <a:spLocks noGrp="1" noRot="1"/>
          </p:cNvSpPr>
          <p:nvPr>
            <p:ph type="title"/>
          </p:nvPr>
        </p:nvSpPr>
        <p:spPr>
          <a:xfrm>
            <a:off x="467360" y="116840"/>
            <a:ext cx="8229600" cy="1014413"/>
          </a:xfrm>
        </p:spPr>
        <p:txBody>
          <a:bodyPr vert="horz" wrap="square" lIns="91440" tIns="45720" rIns="91440" bIns="45720" anchor="ctr" anchorCtr="0"/>
          <a:p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一、教学目标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9219" name="文本占位符 17410"/>
          <p:cNvSpPr>
            <a:spLocks noGrp="1"/>
          </p:cNvSpPr>
          <p:nvPr>
            <p:ph idx="1"/>
          </p:nvPr>
        </p:nvSpPr>
        <p:spPr>
          <a:xfrm>
            <a:off x="457200" y="925195"/>
            <a:ext cx="8507730" cy="5773420"/>
          </a:xfrm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知识目标：</a:t>
            </a:r>
            <a:r>
              <a:rPr lang="zh-CN" altLang="en-US" dirty="0"/>
              <a:t>1.让学生初步了解武术初级长拳（第三路）开展的意义，认识到初级长拳的健身、健心作用。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                  </a:t>
            </a:r>
            <a:r>
              <a:rPr lang="zh-CN" altLang="en-US" dirty="0"/>
              <a:t>2.通过预备式和第一节动作的学习，使85%的学生可以掌握动作技术要领。</a:t>
            </a:r>
            <a:br>
              <a:rPr lang="zh-CN" altLang="en-US" dirty="0"/>
            </a:br>
            <a:endParaRPr lang="zh-CN" altLang="en-US" dirty="0"/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技能目标</a:t>
            </a:r>
            <a:r>
              <a:rPr lang="zh-CN" altLang="en-US" dirty="0">
                <a:sym typeface="Arial" panose="020B0604020202020204" pitchFamily="34" charset="0"/>
              </a:rPr>
              <a:t>：通过</a:t>
            </a:r>
            <a:r>
              <a:rPr lang="zh-CN" altLang="en-US" dirty="0">
                <a:sym typeface="+mn-ea"/>
              </a:rPr>
              <a:t>预备式和</a:t>
            </a:r>
            <a:r>
              <a:rPr lang="zh-CN" altLang="en-US" dirty="0">
                <a:sym typeface="Arial" panose="020B0604020202020204" pitchFamily="34" charset="0"/>
              </a:rPr>
              <a:t>第一节动作的学习，了解套路动作结构、路线。</a:t>
            </a:r>
            <a:endParaRPr lang="zh-CN" altLang="en-US" dirty="0">
              <a:sym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情感目标</a:t>
            </a:r>
            <a:r>
              <a:rPr lang="zh-CN" altLang="en-US" dirty="0">
                <a:sym typeface="Arial" panose="020B0604020202020204" pitchFamily="34" charset="0"/>
              </a:rPr>
              <a:t>：培养学生爱国主义情怀。使学生能以积极认真、主动参与的态度学习，在课堂上培养学生谦虚好学、团结协作、开拓创新的学习能力。体验合作交流，增强武术练习的自信心，培养崇尚武德的精神。</a:t>
            </a:r>
            <a:br>
              <a:rPr lang="zh-CN" altLang="en-US" dirty="0">
                <a:sym typeface="Arial" panose="020B0604020202020204" pitchFamily="34" charset="0"/>
              </a:rPr>
            </a:br>
            <a:br>
              <a:rPr lang="zh-CN" altLang="en-US" dirty="0">
                <a:sym typeface="Arial" panose="020B0604020202020204" pitchFamily="34" charset="0"/>
              </a:rPr>
            </a:b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5" name="文本框 30724"/>
          <p:cNvSpPr txBox="1"/>
          <p:nvPr/>
        </p:nvSpPr>
        <p:spPr>
          <a:xfrm>
            <a:off x="1548130" y="2564765"/>
            <a:ext cx="6427788" cy="11890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7200" b="1" i="1" kern="1200" cap="none" spc="0" normalizeH="0" baseline="0" noProof="1">
                <a:solidFill>
                  <a:srgbClr val="0033CC"/>
                </a:solidFill>
                <a:effectLst>
                  <a:reflection blurRad="6350" stA="53000" endA="300" endPos="35500" dir="5400000" sy="-90000" algn="bl" rotWithShape="0"/>
                </a:effectLst>
                <a:latin typeface="Garamond" pitchFamily="18" charset="0"/>
                <a:ea typeface="新宋体" panose="02010609030101010101" pitchFamily="49" charset="-122"/>
                <a:cs typeface="+mn-ea"/>
              </a:rPr>
              <a:t>谢谢观看！</a:t>
            </a:r>
            <a:endParaRPr kumimoji="0" lang="zh-CN" altLang="en-US" sz="7200" b="1" i="1" kern="1200" cap="none" spc="0" normalizeH="0" baseline="0" noProof="1">
              <a:solidFill>
                <a:srgbClr val="0033CC"/>
              </a:solidFill>
              <a:effectLst>
                <a:reflection blurRad="6350" stA="53000" endA="300" endPos="35500" dir="5400000" sy="-90000" algn="bl" rotWithShape="0"/>
              </a:effectLst>
              <a:latin typeface="Garamond" pitchFamily="18" charset="0"/>
              <a:ea typeface="新宋体" panose="02010609030101010101" pitchFamily="49" charset="-122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38913"/>
          <p:cNvSpPr>
            <a:spLocks noGrp="1" noRot="1"/>
          </p:cNvSpPr>
          <p:nvPr>
            <p:ph type="title"/>
          </p:nvPr>
        </p:nvSpPr>
        <p:spPr>
          <a:xfrm>
            <a:off x="395288" y="260350"/>
            <a:ext cx="8229600" cy="1012825"/>
          </a:xfrm>
        </p:spPr>
        <p:txBody>
          <a:bodyPr vert="horz" wrap="square" lIns="91440" tIns="45720" rIns="91440" bIns="45720" anchor="ctr" anchorCtr="0"/>
          <a:p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二、教学重点、难点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0243" name="文本占位符 38914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教学重点</a:t>
            </a:r>
            <a:r>
              <a:rPr lang="zh-CN" altLang="en-US" dirty="0"/>
              <a:t>：三路长拳 动作路线。</a:t>
            </a:r>
            <a:endParaRPr lang="zh-CN" altLang="en-US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教学难点</a:t>
            </a:r>
            <a:r>
              <a:rPr lang="zh-CN" altLang="en-US" dirty="0"/>
              <a:t>：长拳中的大跃步前穿；动作力度，手形、步形正确到位。 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8193"/>
          <p:cNvSpPr>
            <a:spLocks noGrp="1" noRot="1"/>
          </p:cNvSpPr>
          <p:nvPr>
            <p:ph type="title"/>
          </p:nvPr>
        </p:nvSpPr>
        <p:spPr>
          <a:xfrm>
            <a:off x="395288" y="333375"/>
            <a:ext cx="8229600" cy="1012825"/>
          </a:xfrm>
        </p:spPr>
        <p:txBody>
          <a:bodyPr vert="horz" wrap="square" lIns="91440" tIns="45720" rIns="91440" bIns="45720" anchor="ctr" anchorCtr="0">
            <a:scene3d>
              <a:camera prst="orthographicFront"/>
              <a:lightRig rig="threePt" dir="t"/>
            </a:scene3d>
          </a:bodyPr>
          <a:p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三、教学程序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467360" y="1125220"/>
            <a:ext cx="824611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400" b="1" dirty="0">
                <a:latin typeface="Arial" panose="020B0604020202020204" pitchFamily="34" charset="0"/>
              </a:rPr>
              <a:t>1.开始部分：课堂常规；2022年虎年《乳虎啸春》短剧导入。 </a:t>
            </a:r>
            <a:endParaRPr sz="2400" b="1" dirty="0">
              <a:latin typeface="Arial" panose="020B0604020202020204" pitchFamily="34" charset="0"/>
            </a:endParaRPr>
          </a:p>
          <a:p>
            <a:endParaRPr sz="2400" b="1" dirty="0">
              <a:latin typeface="Arial" panose="020B0604020202020204" pitchFamily="34" charset="0"/>
            </a:endParaRPr>
          </a:p>
          <a:p>
            <a:r>
              <a:rPr sz="2400" b="1" dirty="0">
                <a:latin typeface="Arial" panose="020B0604020202020204" pitchFamily="34" charset="0"/>
              </a:rPr>
              <a:t>2.准备部分：提问“为什么热身”；绕操场慢跑两圈；武术基本功练习。 </a:t>
            </a:r>
            <a:endParaRPr sz="2400" b="1" dirty="0">
              <a:latin typeface="Arial" panose="020B0604020202020204" pitchFamily="34" charset="0"/>
            </a:endParaRPr>
          </a:p>
          <a:p>
            <a:endParaRPr sz="2400" b="1" dirty="0">
              <a:latin typeface="Arial" panose="020B0604020202020204" pitchFamily="34" charset="0"/>
            </a:endParaRPr>
          </a:p>
          <a:p>
            <a:r>
              <a:rPr sz="2400" b="1" dirty="0">
                <a:latin typeface="Arial" panose="020B0604020202020204" pitchFamily="34" charset="0"/>
              </a:rPr>
              <a:t>3.基本部分：教师完整示范；学习初级长拳预备式、第一节；讲解易犯错误、纠错环节；小组练习、小组展示。 </a:t>
            </a:r>
            <a:endParaRPr sz="2400" b="1" dirty="0">
              <a:latin typeface="Arial" panose="020B0604020202020204" pitchFamily="34" charset="0"/>
            </a:endParaRPr>
          </a:p>
          <a:p>
            <a:endParaRPr sz="2400" b="1" dirty="0">
              <a:latin typeface="Arial" panose="020B0604020202020204" pitchFamily="34" charset="0"/>
            </a:endParaRPr>
          </a:p>
          <a:p>
            <a:r>
              <a:rPr sz="2400" b="1" dirty="0">
                <a:latin typeface="Arial" panose="020B0604020202020204" pitchFamily="34" charset="0"/>
              </a:rPr>
              <a:t>4.结束部分：放松练习、教师总结。</a:t>
            </a:r>
            <a:endParaRPr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8193"/>
          <p:cNvSpPr>
            <a:spLocks noGrp="1" noRot="1"/>
          </p:cNvSpPr>
          <p:nvPr>
            <p:ph type="title"/>
          </p:nvPr>
        </p:nvSpPr>
        <p:spPr>
          <a:xfrm>
            <a:off x="395288" y="333375"/>
            <a:ext cx="8229600" cy="1012825"/>
          </a:xfrm>
        </p:spPr>
        <p:txBody>
          <a:bodyPr vert="horz" wrap="square" lIns="91440" tIns="45720" rIns="91440" bIns="45720" anchor="ctr" anchorCtr="0">
            <a:scene3d>
              <a:camera prst="orthographicFront"/>
              <a:lightRig rig="threePt" dir="t"/>
            </a:scene3d>
          </a:bodyPr>
          <a:p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教学程序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2" name="流程图: 直接访问存储器 1"/>
          <p:cNvSpPr/>
          <p:nvPr/>
        </p:nvSpPr>
        <p:spPr>
          <a:xfrm>
            <a:off x="6828155" y="3445510"/>
            <a:ext cx="2235835" cy="1355725"/>
          </a:xfrm>
          <a:prstGeom prst="flowChartMagneticDru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流程图: 直接访问存储器 2"/>
          <p:cNvSpPr/>
          <p:nvPr/>
        </p:nvSpPr>
        <p:spPr>
          <a:xfrm>
            <a:off x="6660515" y="1201420"/>
            <a:ext cx="2388870" cy="1368425"/>
          </a:xfrm>
          <a:prstGeom prst="flowChartMagneticDru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流程图: 直接访问存储器 3"/>
          <p:cNvSpPr/>
          <p:nvPr/>
        </p:nvSpPr>
        <p:spPr>
          <a:xfrm>
            <a:off x="3515995" y="3446145"/>
            <a:ext cx="2578100" cy="1346835"/>
          </a:xfrm>
          <a:prstGeom prst="flowChartMagneticDru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流程图: 直接访问存储器 4"/>
          <p:cNvSpPr/>
          <p:nvPr/>
        </p:nvSpPr>
        <p:spPr>
          <a:xfrm>
            <a:off x="233045" y="3429000"/>
            <a:ext cx="2582545" cy="1398905"/>
          </a:xfrm>
          <a:prstGeom prst="flowChartMagneticDru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流程图: 直接访问存储器 5"/>
          <p:cNvSpPr/>
          <p:nvPr/>
        </p:nvSpPr>
        <p:spPr>
          <a:xfrm>
            <a:off x="240665" y="5301615"/>
            <a:ext cx="2759075" cy="1304925"/>
          </a:xfrm>
          <a:prstGeom prst="flowChartMagneticDru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7" name="文本框 7"/>
          <p:cNvSpPr txBox="1"/>
          <p:nvPr/>
        </p:nvSpPr>
        <p:spPr>
          <a:xfrm>
            <a:off x="6732270" y="1556385"/>
            <a:ext cx="21570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</a:rPr>
              <a:t>、热身跑</a:t>
            </a:r>
            <a:endParaRPr lang="en-US" altLang="zh-CN" sz="2400" b="1" dirty="0">
              <a:latin typeface="Arial" panose="020B0604020202020204" pitchFamily="34" charset="0"/>
            </a:endParaRPr>
          </a:p>
        </p:txBody>
      </p:sp>
      <p:sp>
        <p:nvSpPr>
          <p:cNvPr id="12298" name="文本框 8"/>
          <p:cNvSpPr txBox="1"/>
          <p:nvPr/>
        </p:nvSpPr>
        <p:spPr>
          <a:xfrm>
            <a:off x="7050723" y="3789045"/>
            <a:ext cx="19986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latin typeface="Arial" panose="020B0604020202020204" pitchFamily="34" charset="0"/>
              </a:rPr>
              <a:t>4</a:t>
            </a:r>
            <a:r>
              <a:rPr lang="zh-CN" altLang="en-US" sz="2400" b="1" dirty="0">
                <a:latin typeface="Arial" panose="020B0604020202020204" pitchFamily="34" charset="0"/>
              </a:rPr>
              <a:t>、徒手操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2299" name="文本框 9"/>
          <p:cNvSpPr txBox="1"/>
          <p:nvPr/>
        </p:nvSpPr>
        <p:spPr>
          <a:xfrm>
            <a:off x="46990" y="3932873"/>
            <a:ext cx="2768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latin typeface="Arial" panose="020B0604020202020204" pitchFamily="34" charset="0"/>
              </a:rPr>
              <a:t>6</a:t>
            </a:r>
            <a:r>
              <a:rPr lang="zh-CN" altLang="en-US" sz="2400" b="1" dirty="0">
                <a:latin typeface="Arial" panose="020B0604020202020204" pitchFamily="34" charset="0"/>
              </a:rPr>
              <a:t>、学习三路长拳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2300" name="文本框 10"/>
          <p:cNvSpPr txBox="1"/>
          <p:nvPr/>
        </p:nvSpPr>
        <p:spPr>
          <a:xfrm>
            <a:off x="467360" y="5776913"/>
            <a:ext cx="25320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latin typeface="Arial" panose="020B0604020202020204" pitchFamily="34" charset="0"/>
              </a:rPr>
              <a:t>7</a:t>
            </a:r>
            <a:r>
              <a:rPr lang="zh-CN" altLang="en-US" sz="2400" b="1" dirty="0">
                <a:latin typeface="Arial" panose="020B0604020202020204" pitchFamily="34" charset="0"/>
              </a:rPr>
              <a:t>、放松活动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" name="流程图: 直接访问存储器 6"/>
          <p:cNvSpPr/>
          <p:nvPr/>
        </p:nvSpPr>
        <p:spPr>
          <a:xfrm>
            <a:off x="107315" y="1182370"/>
            <a:ext cx="2463165" cy="1297305"/>
          </a:xfrm>
          <a:prstGeom prst="flowChartMagneticDru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流程图: 直接访问存储器 7"/>
          <p:cNvSpPr/>
          <p:nvPr/>
        </p:nvSpPr>
        <p:spPr>
          <a:xfrm>
            <a:off x="3307715" y="1196975"/>
            <a:ext cx="2528570" cy="1355725"/>
          </a:xfrm>
          <a:prstGeom prst="flowChartMagneticDru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254953" y="1485265"/>
            <a:ext cx="2468562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latin typeface="Arial" panose="020B0604020202020204" pitchFamily="34" charset="0"/>
              </a:rPr>
              <a:t>1</a:t>
            </a:r>
            <a:r>
              <a:rPr lang="zh-CN" altLang="en-US" sz="2400" b="1" dirty="0">
                <a:latin typeface="Arial" panose="020B0604020202020204" pitchFamily="34" charset="0"/>
              </a:rPr>
              <a:t>、课堂</a:t>
            </a:r>
            <a:r>
              <a:rPr lang="zh-CN" altLang="en-US" sz="2400" b="1" dirty="0">
                <a:sym typeface="+mn-ea"/>
              </a:rPr>
              <a:t>常规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2296" name="文本框 6"/>
          <p:cNvSpPr txBox="1"/>
          <p:nvPr/>
        </p:nvSpPr>
        <p:spPr>
          <a:xfrm>
            <a:off x="3365818" y="1485265"/>
            <a:ext cx="24685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latin typeface="Arial" panose="020B0604020202020204" pitchFamily="34" charset="0"/>
              </a:rPr>
              <a:t>2</a:t>
            </a:r>
            <a:r>
              <a:rPr lang="zh-CN" altLang="en-US" sz="2400" b="1" dirty="0">
                <a:latin typeface="Arial" panose="020B0604020202020204" pitchFamily="34" charset="0"/>
              </a:rPr>
              <a:t>、课堂</a:t>
            </a:r>
            <a:r>
              <a:rPr lang="zh-CN" altLang="en-US" sz="2400" b="1" dirty="0">
                <a:sym typeface="+mn-ea"/>
              </a:rPr>
              <a:t>导入</a:t>
            </a:r>
            <a:endParaRPr lang="zh-CN" altLang="en-US" sz="2400" b="1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3549015" y="3789045"/>
            <a:ext cx="25114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 dirty="0">
                <a:latin typeface="Arial" panose="020B0604020202020204" pitchFamily="34" charset="0"/>
              </a:rPr>
              <a:t>5</a:t>
            </a:r>
            <a:r>
              <a:rPr lang="zh-CN" altLang="en-US" sz="2400" b="1" dirty="0">
                <a:latin typeface="Arial" panose="020B0604020202020204" pitchFamily="34" charset="0"/>
              </a:rPr>
              <a:t>、武术基本功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627630" y="1772920"/>
            <a:ext cx="648335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5923915" y="1772920"/>
            <a:ext cx="648335" cy="358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7955915" y="2589530"/>
            <a:ext cx="360045" cy="767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左箭头 13"/>
          <p:cNvSpPr/>
          <p:nvPr/>
        </p:nvSpPr>
        <p:spPr>
          <a:xfrm>
            <a:off x="6094095" y="3912235"/>
            <a:ext cx="700405" cy="375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左箭头 14"/>
          <p:cNvSpPr/>
          <p:nvPr/>
        </p:nvSpPr>
        <p:spPr>
          <a:xfrm>
            <a:off x="2723515" y="4005580"/>
            <a:ext cx="700405" cy="375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1403350" y="4869180"/>
            <a:ext cx="288290" cy="5765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流程图: 直接访问存储器 17"/>
          <p:cNvSpPr/>
          <p:nvPr/>
        </p:nvSpPr>
        <p:spPr>
          <a:xfrm>
            <a:off x="3636010" y="5373370"/>
            <a:ext cx="2555875" cy="1172210"/>
          </a:xfrm>
          <a:prstGeom prst="flowChartMagneticDru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0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文本框 10"/>
          <p:cNvSpPr txBox="1"/>
          <p:nvPr/>
        </p:nvSpPr>
        <p:spPr>
          <a:xfrm>
            <a:off x="3779520" y="5795328"/>
            <a:ext cx="25320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 dirty="0">
                <a:latin typeface="Arial" panose="020B0604020202020204" pitchFamily="34" charset="0"/>
              </a:rPr>
              <a:t>8</a:t>
            </a:r>
            <a:r>
              <a:rPr lang="zh-CN" altLang="en-US" sz="2400" b="1" dirty="0">
                <a:latin typeface="Arial" panose="020B0604020202020204" pitchFamily="34" charset="0"/>
              </a:rPr>
              <a:t>、课堂小结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3059430" y="5888355"/>
            <a:ext cx="534035" cy="260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矩形 24579"/>
          <p:cNvSpPr/>
          <p:nvPr/>
        </p:nvSpPr>
        <p:spPr>
          <a:xfrm>
            <a:off x="1258888" y="1322864"/>
            <a:ext cx="4253230" cy="396938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marL="514350" indent="-514350">
              <a:lnSpc>
                <a:spcPct val="15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800" dirty="0">
                <a:latin typeface="Garamond" pitchFamily="18" charset="0"/>
              </a:rPr>
              <a:t>体育委员整队</a:t>
            </a:r>
            <a:endParaRPr lang="zh-CN" altLang="en-US" sz="2800" dirty="0">
              <a:latin typeface="Garamond" pitchFamily="18" charset="0"/>
            </a:endParaRPr>
          </a:p>
          <a:p>
            <a:pPr marL="514350" indent="-514350">
              <a:lnSpc>
                <a:spcPct val="15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800" dirty="0">
                <a:latin typeface="Garamond" pitchFamily="18" charset="0"/>
              </a:rPr>
              <a:t>报告上课人数</a:t>
            </a:r>
            <a:endParaRPr lang="zh-CN" altLang="en-US" sz="2800" dirty="0">
              <a:latin typeface="Garamond" pitchFamily="18" charset="0"/>
            </a:endParaRPr>
          </a:p>
          <a:p>
            <a:pPr marL="514350" indent="-514350">
              <a:lnSpc>
                <a:spcPct val="15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800" dirty="0">
                <a:latin typeface="Garamond" pitchFamily="18" charset="0"/>
              </a:rPr>
              <a:t>师生问好（行抱拳礼）</a:t>
            </a:r>
            <a:endParaRPr lang="zh-CN" altLang="en-US" sz="2800" dirty="0">
              <a:latin typeface="Garamond" pitchFamily="18" charset="0"/>
            </a:endParaRPr>
          </a:p>
          <a:p>
            <a:pPr marL="514350" indent="-514350">
              <a:lnSpc>
                <a:spcPct val="15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800" dirty="0">
                <a:latin typeface="Garamond" pitchFamily="18" charset="0"/>
              </a:rPr>
              <a:t>宣布本节课内容、任务</a:t>
            </a:r>
            <a:endParaRPr lang="zh-CN" altLang="en-US" sz="2800" dirty="0">
              <a:latin typeface="Garamond" pitchFamily="18" charset="0"/>
            </a:endParaRPr>
          </a:p>
          <a:p>
            <a:pPr marL="514350" indent="-514350">
              <a:lnSpc>
                <a:spcPct val="15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800" dirty="0">
                <a:latin typeface="Garamond" pitchFamily="18" charset="0"/>
              </a:rPr>
              <a:t>检查、整理服装</a:t>
            </a:r>
            <a:endParaRPr lang="zh-CN" altLang="en-US" sz="2800" dirty="0">
              <a:latin typeface="Garamond" pitchFamily="18" charset="0"/>
            </a:endParaRPr>
          </a:p>
          <a:p>
            <a:pPr marL="514350" indent="-514350">
              <a:lnSpc>
                <a:spcPct val="150000"/>
              </a:lnSpc>
              <a:buFont typeface="宋体" panose="02010600030101010101" pitchFamily="2" charset="-122"/>
              <a:buAutoNum type="circleNumDbPlain"/>
            </a:pPr>
            <a:r>
              <a:rPr lang="zh-CN" altLang="en-US" sz="2800" dirty="0">
                <a:latin typeface="Garamond" pitchFamily="18" charset="0"/>
              </a:rPr>
              <a:t>安排见习生 </a:t>
            </a:r>
            <a:endParaRPr lang="zh-CN" altLang="en-US" sz="2800" dirty="0">
              <a:latin typeface="Garamond" pitchFamily="18" charset="0"/>
            </a:endParaRPr>
          </a:p>
        </p:txBody>
      </p:sp>
      <p:sp>
        <p:nvSpPr>
          <p:cNvPr id="13315" name="文本框 1"/>
          <p:cNvSpPr txBox="1"/>
          <p:nvPr/>
        </p:nvSpPr>
        <p:spPr>
          <a:xfrm>
            <a:off x="0" y="549275"/>
            <a:ext cx="3309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/>
            <a:r>
              <a:rPr lang="en-US" altLang="zh-CN" sz="2800" b="1" dirty="0">
                <a:latin typeface="Arial" panose="020B0604020202020204" pitchFamily="34" charset="0"/>
              </a:rPr>
              <a:t>1.1  </a:t>
            </a:r>
            <a:r>
              <a:rPr lang="zh-CN" altLang="en-US" sz="2800" b="1" dirty="0">
                <a:latin typeface="Arial" panose="020B0604020202020204" pitchFamily="34" charset="0"/>
              </a:rPr>
              <a:t>课堂常规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5" name="文本框 1"/>
          <p:cNvSpPr txBox="1"/>
          <p:nvPr/>
        </p:nvSpPr>
        <p:spPr>
          <a:xfrm>
            <a:off x="0" y="549275"/>
            <a:ext cx="33099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/>
            <a:r>
              <a:rPr lang="en-US" altLang="zh-CN" sz="2800" b="1" dirty="0">
                <a:latin typeface="Arial" panose="020B0604020202020204" pitchFamily="34" charset="0"/>
              </a:rPr>
              <a:t>1.</a:t>
            </a:r>
            <a:r>
              <a:rPr lang="en-US" sz="2800" b="1" dirty="0">
                <a:latin typeface="Arial" panose="020B0604020202020204" pitchFamily="34" charset="0"/>
              </a:rPr>
              <a:t>2  </a:t>
            </a:r>
            <a:r>
              <a:rPr lang="zh-CN" altLang="en-US" sz="2800" b="1" dirty="0">
                <a:latin typeface="Arial" panose="020B0604020202020204" pitchFamily="34" charset="0"/>
              </a:rPr>
              <a:t>课堂导入</a:t>
            </a:r>
            <a:endParaRPr lang="zh-CN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5605" y="1196975"/>
            <a:ext cx="4318635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</a:t>
            </a:r>
            <a:r>
              <a:rPr lang="zh-CN" altLang="en-US"/>
              <a:t>作为今年央视春晚武术节目的头牌，《乳虎啸春》以武术为基础，结合“虎”元素，用短剧的形式，通过巧妙的编排，塔沟的功夫小子们把童子功、象形拳以及十八般兵器等少林功夫一一展现，动静之间“虎”气十足。</a:t>
            </a:r>
            <a:endParaRPr lang="zh-CN" altLang="en-US"/>
          </a:p>
          <a:p>
            <a:r>
              <a:rPr lang="en-US" altLang="zh-CN"/>
              <a:t>    </a:t>
            </a:r>
            <a:r>
              <a:rPr lang="zh-CN" altLang="en-US"/>
              <a:t>《乳虎啸春》节目的男一号小虎娃，是由塔沟武校10岁的小学员柳奎屹扮演，作为表演团队里年龄最小的学员，这已是他第三次登上央视春晚舞台。凭借扎实的武术功底以及颇具灵气的表演天赋，柳奎屹演绎的小虎娃，机灵里有着一丝倔强，活泼中更带着一份无畏，历经千难万险最终勇闯三关的剧情，也蕴含着中华民族不畏艰难、奋勇向前的伟大精神。</a:t>
            </a:r>
            <a:endParaRPr lang="zh-CN" altLang="en-US"/>
          </a:p>
        </p:txBody>
      </p:sp>
      <p:pic>
        <p:nvPicPr>
          <p:cNvPr id="3" name="图片 2" descr="1651121603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1628775"/>
            <a:ext cx="4221480" cy="34772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0" name="直接连接符 21508"/>
          <p:cNvSpPr/>
          <p:nvPr/>
        </p:nvSpPr>
        <p:spPr>
          <a:xfrm>
            <a:off x="874713" y="2852738"/>
            <a:ext cx="0" cy="33131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1" name="直接连接符 21509"/>
          <p:cNvSpPr/>
          <p:nvPr/>
        </p:nvSpPr>
        <p:spPr>
          <a:xfrm>
            <a:off x="1235075" y="2852738"/>
            <a:ext cx="0" cy="33131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2" name="直接连接符 21510"/>
          <p:cNvSpPr/>
          <p:nvPr/>
        </p:nvSpPr>
        <p:spPr>
          <a:xfrm>
            <a:off x="1595438" y="2852738"/>
            <a:ext cx="0" cy="33131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3" name="直接连接符 21511"/>
          <p:cNvSpPr/>
          <p:nvPr/>
        </p:nvSpPr>
        <p:spPr>
          <a:xfrm>
            <a:off x="2028825" y="2852738"/>
            <a:ext cx="0" cy="33131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4" name="文本框 7"/>
          <p:cNvSpPr txBox="1"/>
          <p:nvPr/>
        </p:nvSpPr>
        <p:spPr>
          <a:xfrm>
            <a:off x="467043" y="548640"/>
            <a:ext cx="36274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2.1  </a:t>
            </a:r>
            <a:r>
              <a:rPr lang="zh-CN" altLang="zh-CN" sz="2800" b="1" dirty="0">
                <a:latin typeface="Arial" panose="020B0604020202020204" pitchFamily="34" charset="0"/>
              </a:rPr>
              <a:t>设置提问</a:t>
            </a:r>
            <a:endParaRPr lang="zh-CN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75030" y="119697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r>
              <a:rPr 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</a:rPr>
              <a:t>运动之前，为什么要做热身运动呢？</a:t>
            </a:r>
            <a:r>
              <a:rPr 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23440" y="2061210"/>
            <a:ext cx="682117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讨论并解答：人体肌肉具有惰性，热身活动可以提高身体的温度，</a:t>
            </a:r>
            <a:r>
              <a:rPr lang="en-US" sz="28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r>
              <a:rPr lang="zh-CN" sz="2800">
                <a:latin typeface="Times New Roman" panose="02020603050405020304" charset="0"/>
                <a:ea typeface="宋体" panose="02010600030101010101" pitchFamily="2" charset="-122"/>
              </a:rPr>
              <a:t>降低惰性、保护肌肉与骨骼免受运动损伤，同时，热身运动可以调动更多的神经元参与运动，提高运动效率，免于受伤。</a:t>
            </a:r>
            <a:endParaRPr lang="zh-CN" altLang="en-US" sz="280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c3MDczN2MxOWYyZTRjMjM5OWU0OWU4MDQ4MDlhOGMifQ=="/>
  <p:tag name="KSO_WPP_MARK_KEY" val="bccba6fb-87b6-41f5-bad2-c1f59de560b7"/>
</p:tagLst>
</file>

<file path=ppt/theme/theme1.xml><?xml version="1.0" encoding="utf-8"?>
<a:theme xmlns:a="http://schemas.openxmlformats.org/drawingml/2006/main" name="人际关系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人际关系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人际关系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人际关系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人际关系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人际关系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3998</Words>
  <Application>WPS 演示</Application>
  <PresentationFormat>全屏显示(4:3)</PresentationFormat>
  <Paragraphs>261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Garamond</vt:lpstr>
      <vt:lpstr>Segoe Print</vt:lpstr>
      <vt:lpstr>Times New Roman</vt:lpstr>
      <vt:lpstr>Webdings</vt:lpstr>
      <vt:lpstr>Times New Roman</vt:lpstr>
      <vt:lpstr>Arial Unicode MS</vt:lpstr>
      <vt:lpstr>新宋体</vt:lpstr>
      <vt:lpstr>人际关系</vt:lpstr>
      <vt:lpstr>1_人际关系</vt:lpstr>
      <vt:lpstr>2_人际关系</vt:lpstr>
      <vt:lpstr>初级长拳第三路 预备式、第一节</vt:lpstr>
      <vt:lpstr>PowerPoint 演示文稿</vt:lpstr>
      <vt:lpstr>一、教学目标</vt:lpstr>
      <vt:lpstr>二、教学重点、难点</vt:lpstr>
      <vt:lpstr>三、教学程序</vt:lpstr>
      <vt:lpstr>教学程序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3.5 分组展示，检验学习效果。</vt:lpstr>
      <vt:lpstr>3.6 学生集体完整练习三路长拳动作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体育说课稿</dc:title>
  <dc:creator>微软用户</dc:creator>
  <cp:lastModifiedBy>暮雪怜城</cp:lastModifiedBy>
  <cp:revision>57</cp:revision>
  <dcterms:created xsi:type="dcterms:W3CDTF">2007-05-17T23:33:00Z</dcterms:created>
  <dcterms:modified xsi:type="dcterms:W3CDTF">2023-03-14T12:03:44Z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6426A1B6498B4B519959CEC68418D844</vt:lpwstr>
  </property>
</Properties>
</file>