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media/image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
  </p:notesMasterIdLst>
  <p:sldIdLst>
    <p:sldId id="6941" r:id="rId3"/>
    <p:sldId id="6954" r:id="rId4"/>
    <p:sldId id="6956" r:id="rId5"/>
    <p:sldId id="6962" r:id="rId6"/>
    <p:sldId id="6949" r:id="rId7"/>
    <p:sldId id="6975" r:id="rId8"/>
    <p:sldId id="6976" r:id="rId9"/>
    <p:sldId id="6977" r:id="rId11"/>
    <p:sldId id="6978" r:id="rId12"/>
    <p:sldId id="6980" r:id="rId13"/>
    <p:sldId id="6982" r:id="rId14"/>
    <p:sldId id="6985" r:id="rId15"/>
    <p:sldId id="6983" r:id="rId16"/>
    <p:sldId id="6984" r:id="rId17"/>
    <p:sldId id="6986" r:id="rId18"/>
    <p:sldId id="6987" r:id="rId19"/>
    <p:sldId id="6994" r:id="rId20"/>
    <p:sldId id="6988" r:id="rId21"/>
    <p:sldId id="6995" r:id="rId22"/>
    <p:sldId id="6996" r:id="rId23"/>
    <p:sldId id="6997" r:id="rId24"/>
    <p:sldId id="6998" r:id="rId25"/>
    <p:sldId id="6999" r:id="rId26"/>
    <p:sldId id="7001" r:id="rId27"/>
    <p:sldId id="7002" r:id="rId28"/>
    <p:sldId id="7003" r:id="rId29"/>
    <p:sldId id="7004" r:id="rId30"/>
    <p:sldId id="6989" r:id="rId31"/>
    <p:sldId id="7007" r:id="rId32"/>
    <p:sldId id="7008" r:id="rId33"/>
    <p:sldId id="7009" r:id="rId34"/>
    <p:sldId id="7006" r:id="rId35"/>
    <p:sldId id="7010" r:id="rId36"/>
    <p:sldId id="7057" r:id="rId37"/>
    <p:sldId id="7012" r:id="rId38"/>
    <p:sldId id="6990" r:id="rId39"/>
    <p:sldId id="7014" r:id="rId40"/>
    <p:sldId id="7016" r:id="rId41"/>
    <p:sldId id="7017" r:id="rId42"/>
    <p:sldId id="7019" r:id="rId43"/>
    <p:sldId id="7020" r:id="rId44"/>
    <p:sldId id="7022" r:id="rId45"/>
    <p:sldId id="7023" r:id="rId46"/>
    <p:sldId id="7024" r:id="rId47"/>
    <p:sldId id="7025" r:id="rId48"/>
    <p:sldId id="7026" r:id="rId49"/>
    <p:sldId id="7027" r:id="rId50"/>
    <p:sldId id="7028" r:id="rId51"/>
    <p:sldId id="7029" r:id="rId52"/>
    <p:sldId id="7030" r:id="rId53"/>
    <p:sldId id="6991" r:id="rId54"/>
    <p:sldId id="7032" r:id="rId55"/>
    <p:sldId id="7033" r:id="rId56"/>
    <p:sldId id="7034" r:id="rId57"/>
    <p:sldId id="7035" r:id="rId58"/>
    <p:sldId id="7036" r:id="rId59"/>
    <p:sldId id="7058" r:id="rId60"/>
    <p:sldId id="7037" r:id="rId61"/>
    <p:sldId id="7039" r:id="rId62"/>
    <p:sldId id="7040" r:id="rId63"/>
    <p:sldId id="7041" r:id="rId64"/>
    <p:sldId id="7042" r:id="rId65"/>
    <p:sldId id="6992" r:id="rId66"/>
    <p:sldId id="7043" r:id="rId67"/>
    <p:sldId id="7045" r:id="rId68"/>
    <p:sldId id="7046" r:id="rId69"/>
    <p:sldId id="7047" r:id="rId70"/>
    <p:sldId id="7048" r:id="rId71"/>
    <p:sldId id="7051" r:id="rId72"/>
    <p:sldId id="7049" r:id="rId73"/>
    <p:sldId id="7050" r:id="rId74"/>
    <p:sldId id="7052" r:id="rId75"/>
    <p:sldId id="7053" r:id="rId76"/>
    <p:sldId id="7054" r:id="rId77"/>
    <p:sldId id="7056" r:id="rId78"/>
    <p:sldId id="7055" r:id="rId79"/>
    <p:sldId id="6952" r:id="rId80"/>
  </p:sldIdLst>
  <p:sldSz cx="12192000" cy="6858000"/>
  <p:notesSz cx="6858000" cy="9144000"/>
  <p:embeddedFontLst>
    <p:embeddedFont>
      <p:font typeface="等线" panose="02010600030101010101" charset="-122"/>
      <p:regular r:id="rId84"/>
    </p:embeddedFont>
    <p:embeddedFont>
      <p:font typeface="黑体" panose="02010609060101010101" charset="-122"/>
      <p:regular r:id="rId85"/>
    </p:embeddedFont>
    <p:embeddedFont>
      <p:font typeface="微软雅黑" panose="020B0503020204020204" pitchFamily="34" charset="-122"/>
      <p:regular r:id="rId86"/>
    </p:embeddedFont>
    <p:embeddedFont>
      <p:font typeface="方正大标宋简体" panose="02000000000000000000" charset="-122"/>
      <p:regular r:id="rId87"/>
    </p:embeddedFont>
    <p:embeddedFont>
      <p:font typeface="等线 Light" panose="02010600030101010101" charset="-122"/>
      <p:regular r:id="rId8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D5E7"/>
    <a:srgbClr val="6587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28" autoAdjust="0"/>
    <p:restoredTop sz="94660"/>
  </p:normalViewPr>
  <p:slideViewPr>
    <p:cSldViewPr snapToGrid="0" showGuides="1">
      <p:cViewPr varScale="1">
        <p:scale>
          <a:sx n="114" d="100"/>
          <a:sy n="114" d="100"/>
        </p:scale>
        <p:origin x="360" y="96"/>
      </p:cViewPr>
      <p:guideLst>
        <p:guide orient="horz" pos="2177"/>
        <p:guide pos="3897"/>
      </p:guideLst>
    </p:cSldViewPr>
  </p:slideViewPr>
  <p:notesTextViewPr>
    <p:cViewPr>
      <p:scale>
        <a:sx n="1" d="1"/>
        <a:sy n="1" d="1"/>
      </p:scale>
      <p:origin x="0" y="0"/>
    </p:cViewPr>
  </p:notesTextViewPr>
  <p:sorterViewPr>
    <p:cViewPr>
      <p:scale>
        <a:sx n="100" d="100"/>
        <a:sy n="100" d="100"/>
      </p:scale>
      <p:origin x="0" y="-588"/>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8" Type="http://schemas.openxmlformats.org/officeDocument/2006/relationships/font" Target="fonts/font5.fntdata"/><Relationship Id="rId87" Type="http://schemas.openxmlformats.org/officeDocument/2006/relationships/font" Target="fonts/font4.fntdata"/><Relationship Id="rId86" Type="http://schemas.openxmlformats.org/officeDocument/2006/relationships/font" Target="fonts/font3.fntdata"/><Relationship Id="rId85" Type="http://schemas.openxmlformats.org/officeDocument/2006/relationships/font" Target="fonts/font2.fntdata"/><Relationship Id="rId84" Type="http://schemas.openxmlformats.org/officeDocument/2006/relationships/font" Target="fonts/font1.fntdata"/><Relationship Id="rId83" Type="http://schemas.openxmlformats.org/officeDocument/2006/relationships/tableStyles" Target="tableStyles.xml"/><Relationship Id="rId82" Type="http://schemas.openxmlformats.org/officeDocument/2006/relationships/viewProps" Target="viewProps.xml"/><Relationship Id="rId81" Type="http://schemas.openxmlformats.org/officeDocument/2006/relationships/presProps" Target="presProps.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A6AF6C-E5DB-4EC4-AB1D-35483AE0736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DAD9EC-5196-4DB4-AD3F-2715CF17689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0FAD053-F46E-47B1-A443-B9AB089755F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E1AEEBC-6302-4342-90AC-71AD949F36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FAD053-F46E-47B1-A443-B9AB089755F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E1AEEBC-6302-4342-90AC-71AD949F36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FAD053-F46E-47B1-A443-B9AB089755F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E1AEEBC-6302-4342-90AC-71AD949F36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FAD053-F46E-47B1-A443-B9AB089755F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E1AEEBC-6302-4342-90AC-71AD949F36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0FAD053-F46E-47B1-A443-B9AB089755F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E1AEEBC-6302-4342-90AC-71AD949F36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0FAD053-F46E-47B1-A443-B9AB089755F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E1AEEBC-6302-4342-90AC-71AD949F36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0FAD053-F46E-47B1-A443-B9AB089755F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E1AEEBC-6302-4342-90AC-71AD949F36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0FAD053-F46E-47B1-A443-B9AB089755F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E1AEEBC-6302-4342-90AC-71AD949F36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0FAD053-F46E-47B1-A443-B9AB089755F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E1AEEBC-6302-4342-90AC-71AD949F36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0FAD053-F46E-47B1-A443-B9AB089755F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E1AEEBC-6302-4342-90AC-71AD949F36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0FAD053-F46E-47B1-A443-B9AB089755F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E1AEEBC-6302-4342-90AC-71AD949F36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FAD053-F46E-47B1-A443-B9AB089755F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AEEBC-6302-4342-90AC-71AD949F363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8.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svg"/><Relationship Id="rId2" Type="http://schemas.openxmlformats.org/officeDocument/2006/relationships/image" Target="../media/image12.png"/><Relationship Id="rId1"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image" Target="../media/image8.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image" Target="../media/image8.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image" Target="../media/image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7.png"/><Relationship Id="rId1" Type="http://schemas.openxmlformats.org/officeDocument/2006/relationships/image" Target="../media/image16.jpeg"/></Relationships>
</file>

<file path=ppt/slides/_rels/slide7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image" Target="../media/image6.jpe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alphaModFix amt="77000"/>
          </a:blip>
          <a:stretch>
            <a:fillRect/>
          </a:stretch>
        </a:blipFill>
        <a:effectLst/>
      </p:bgPr>
    </p:bg>
    <p:spTree>
      <p:nvGrpSpPr>
        <p:cNvPr id="1" name=""/>
        <p:cNvGrpSpPr/>
        <p:nvPr/>
      </p:nvGrpSpPr>
      <p:grpSpPr>
        <a:xfrm>
          <a:off x="0" y="0"/>
          <a:ext cx="0" cy="0"/>
          <a:chOff x="0" y="0"/>
          <a:chExt cx="0" cy="0"/>
        </a:xfrm>
      </p:grpSpPr>
      <p:sp>
        <p:nvSpPr>
          <p:cNvPr id="8" name="矩形 7"/>
          <p:cNvSpPr/>
          <p:nvPr/>
        </p:nvSpPr>
        <p:spPr>
          <a:xfrm>
            <a:off x="314960" y="713740"/>
            <a:ext cx="11491595" cy="4041775"/>
          </a:xfrm>
          <a:prstGeom prst="rect">
            <a:avLst/>
          </a:prstGeom>
          <a:solidFill>
            <a:srgbClr val="7698C5"/>
          </a:solidFill>
          <a:ln>
            <a:noFill/>
          </a:ln>
          <a:effectLst>
            <a:outerShdw blurRad="482600" sx="103000" sy="103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12" name="组合 11"/>
          <p:cNvGrpSpPr/>
          <p:nvPr/>
        </p:nvGrpSpPr>
        <p:grpSpPr>
          <a:xfrm>
            <a:off x="533400" y="1140460"/>
            <a:ext cx="10811510" cy="1762125"/>
            <a:chOff x="1426845" y="1522420"/>
            <a:chExt cx="4206240" cy="1762125"/>
          </a:xfrm>
        </p:grpSpPr>
        <p:sp>
          <p:nvSpPr>
            <p:cNvPr id="9" name="矩形 8"/>
            <p:cNvSpPr/>
            <p:nvPr/>
          </p:nvSpPr>
          <p:spPr>
            <a:xfrm>
              <a:off x="1763078" y="3208345"/>
              <a:ext cx="3655817"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0" name="文本框 9"/>
            <p:cNvSpPr txBox="1"/>
            <p:nvPr/>
          </p:nvSpPr>
          <p:spPr>
            <a:xfrm>
              <a:off x="1426845" y="1522420"/>
              <a:ext cx="4206240" cy="922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5400" b="1"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rPr>
                <a:t>三十载拓荒奋进  十四五再启新程</a:t>
              </a:r>
              <a:endParaRPr kumimoji="0" lang="zh-CN" altLang="en-US" sz="5400" b="1"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cxnSp>
        <p:nvCxnSpPr>
          <p:cNvPr id="15" name="佳佳PPT"/>
          <p:cNvCxnSpPr/>
          <p:nvPr/>
        </p:nvCxnSpPr>
        <p:spPr>
          <a:xfrm>
            <a:off x="5074920" y="5588635"/>
            <a:ext cx="5562600" cy="0"/>
          </a:xfrm>
          <a:prstGeom prst="line">
            <a:avLst/>
          </a:prstGeom>
          <a:ln w="1905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419350" y="2167890"/>
            <a:ext cx="8218170" cy="953135"/>
          </a:xfrm>
          <a:prstGeom prst="rect">
            <a:avLst/>
          </a:prstGeom>
          <a:noFill/>
        </p:spPr>
        <p:txBody>
          <a:bodyPr wrap="square" rtlCol="0">
            <a:spAutoFit/>
          </a:bodyPr>
          <a:p>
            <a:r>
              <a:rPr lang="zh-CN" altLang="en-US" sz="2800" b="1">
                <a:solidFill>
                  <a:schemeClr val="bg1"/>
                </a:solidFill>
                <a:latin typeface="黑体" panose="02010609060101010101" charset="-122"/>
                <a:ea typeface="黑体" panose="02010609060101010101" charset="-122"/>
                <a:cs typeface="黑体" panose="02010609060101010101" charset="-122"/>
              </a:rPr>
              <a:t>——“九说”之校领导说办学理念和发展规划</a:t>
            </a:r>
            <a:endParaRPr lang="zh-CN" altLang="en-US" sz="2800" b="1">
              <a:solidFill>
                <a:schemeClr val="bg1"/>
              </a:solidFill>
              <a:latin typeface="黑体" panose="02010609060101010101" charset="-122"/>
              <a:ea typeface="黑体" panose="02010609060101010101" charset="-122"/>
              <a:cs typeface="黑体" panose="02010609060101010101" charset="-122"/>
            </a:endParaRPr>
          </a:p>
          <a:p>
            <a:endParaRPr lang="zh-CN" altLang="en-US" sz="2800" b="1">
              <a:solidFill>
                <a:schemeClr val="bg1"/>
              </a:solidFill>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4567555" y="3226435"/>
            <a:ext cx="4996815" cy="460375"/>
          </a:xfrm>
          <a:prstGeom prst="rect">
            <a:avLst/>
          </a:prstGeom>
          <a:noFill/>
        </p:spPr>
        <p:txBody>
          <a:bodyPr wrap="square" rtlCol="0">
            <a:spAutoFit/>
          </a:bodyPr>
          <a:p>
            <a:r>
              <a:rPr lang="zh-CN" altLang="en-US" sz="2400">
                <a:solidFill>
                  <a:schemeClr val="bg1"/>
                </a:solidFill>
                <a:latin typeface="黑体" panose="02010609060101010101" charset="-122"/>
                <a:ea typeface="黑体" panose="02010609060101010101" charset="-122"/>
                <a:cs typeface="黑体" panose="02010609060101010101" charset="-122"/>
              </a:rPr>
              <a:t>主讲人：校长</a:t>
            </a:r>
            <a:r>
              <a:rPr lang="en-US" altLang="zh-CN" sz="2400">
                <a:solidFill>
                  <a:schemeClr val="bg1"/>
                </a:solidFill>
                <a:latin typeface="黑体" panose="02010609060101010101" charset="-122"/>
                <a:ea typeface="黑体" panose="02010609060101010101" charset="-122"/>
                <a:cs typeface="黑体" panose="02010609060101010101" charset="-122"/>
              </a:rPr>
              <a:t> </a:t>
            </a:r>
            <a:r>
              <a:rPr lang="zh-CN" altLang="en-US" sz="2400">
                <a:solidFill>
                  <a:schemeClr val="bg1"/>
                </a:solidFill>
                <a:latin typeface="黑体" panose="02010609060101010101" charset="-122"/>
                <a:ea typeface="黑体" panose="02010609060101010101" charset="-122"/>
                <a:cs typeface="黑体" panose="02010609060101010101" charset="-122"/>
              </a:rPr>
              <a:t>宋兴航</a:t>
            </a:r>
            <a:endParaRPr lang="zh-CN" altLang="en-US" sz="2400">
              <a:solidFill>
                <a:schemeClr val="bg1"/>
              </a:solidFill>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5074920" y="3792220"/>
            <a:ext cx="4714875" cy="398780"/>
          </a:xfrm>
          <a:prstGeom prst="rect">
            <a:avLst/>
          </a:prstGeom>
          <a:noFill/>
        </p:spPr>
        <p:txBody>
          <a:bodyPr wrap="square" rtlCol="0">
            <a:spAutoFit/>
          </a:bodyPr>
          <a:p>
            <a:r>
              <a:rPr lang="en-US" altLang="zh-CN" sz="2000" b="1">
                <a:solidFill>
                  <a:schemeClr val="bg1"/>
                </a:solidFill>
                <a:latin typeface="黑体" panose="02010609060101010101" charset="-122"/>
                <a:ea typeface="黑体" panose="02010609060101010101" charset="-122"/>
                <a:cs typeface="黑体" panose="02010609060101010101" charset="-122"/>
              </a:rPr>
              <a:t>2021</a:t>
            </a:r>
            <a:r>
              <a:rPr lang="zh-CN" altLang="en-US" sz="2000" b="1">
                <a:solidFill>
                  <a:schemeClr val="bg1"/>
                </a:solidFill>
                <a:latin typeface="黑体" panose="02010609060101010101" charset="-122"/>
                <a:ea typeface="黑体" panose="02010609060101010101" charset="-122"/>
                <a:cs typeface="黑体" panose="02010609060101010101" charset="-122"/>
              </a:rPr>
              <a:t>年</a:t>
            </a:r>
            <a:r>
              <a:rPr lang="en-US" altLang="zh-CN" sz="2000" b="1">
                <a:solidFill>
                  <a:schemeClr val="bg1"/>
                </a:solidFill>
                <a:latin typeface="黑体" panose="02010609060101010101" charset="-122"/>
                <a:ea typeface="黑体" panose="02010609060101010101" charset="-122"/>
                <a:cs typeface="黑体" panose="02010609060101010101" charset="-122"/>
              </a:rPr>
              <a:t>11</a:t>
            </a:r>
            <a:r>
              <a:rPr lang="zh-CN" altLang="en-US" sz="2000" b="1">
                <a:solidFill>
                  <a:schemeClr val="bg1"/>
                </a:solidFill>
                <a:latin typeface="黑体" panose="02010609060101010101" charset="-122"/>
                <a:ea typeface="黑体" panose="02010609060101010101" charset="-122"/>
                <a:cs typeface="黑体" panose="02010609060101010101" charset="-122"/>
              </a:rPr>
              <a:t>月</a:t>
            </a:r>
            <a:r>
              <a:rPr lang="en-US" altLang="zh-CN" sz="2000" b="1">
                <a:solidFill>
                  <a:schemeClr val="bg1"/>
                </a:solidFill>
                <a:latin typeface="黑体" panose="02010609060101010101" charset="-122"/>
                <a:ea typeface="黑体" panose="02010609060101010101" charset="-122"/>
                <a:cs typeface="黑体" panose="02010609060101010101" charset="-122"/>
              </a:rPr>
              <a:t>1</a:t>
            </a:r>
            <a:r>
              <a:rPr lang="zh-CN" altLang="en-US" sz="2000" b="1">
                <a:solidFill>
                  <a:schemeClr val="bg1"/>
                </a:solidFill>
                <a:latin typeface="黑体" panose="02010609060101010101" charset="-122"/>
                <a:ea typeface="黑体" panose="02010609060101010101" charset="-122"/>
                <a:cs typeface="黑体" panose="02010609060101010101" charset="-122"/>
              </a:rPr>
              <a:t>日</a:t>
            </a:r>
            <a:endParaRPr lang="zh-CN" altLang="en-US" sz="2000" b="1">
              <a:solidFill>
                <a:schemeClr val="bg1"/>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（二）办学理念</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nvGrpSpPr>
          <p:cNvPr id="15362" name="组 52"/>
          <p:cNvGrpSpPr/>
          <p:nvPr/>
        </p:nvGrpSpPr>
        <p:grpSpPr>
          <a:xfrm>
            <a:off x="808355" y="1280795"/>
            <a:ext cx="11036935" cy="5474970"/>
            <a:chOff x="926200" y="2194744"/>
            <a:chExt cx="10401335" cy="3648253"/>
          </a:xfrm>
        </p:grpSpPr>
        <p:sp>
          <p:nvSpPr>
            <p:cNvPr id="51" name="圆角矩形 50"/>
            <p:cNvSpPr/>
            <p:nvPr/>
          </p:nvSpPr>
          <p:spPr>
            <a:xfrm rot="5400000">
              <a:off x="4302741" y="-1181797"/>
              <a:ext cx="3648253" cy="10401335"/>
            </a:xfrm>
            <a:prstGeom prst="roundRect">
              <a:avLst>
                <a:gd name="adj" fmla="val 0"/>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mn-lt"/>
                <a:ea typeface="+mn-ea"/>
                <a:cs typeface="+mn-cs"/>
              </a:endParaRPr>
            </a:p>
          </p:txBody>
        </p:sp>
        <p:sp>
          <p:nvSpPr>
            <p:cNvPr id="52" name="矩形 51"/>
            <p:cNvSpPr/>
            <p:nvPr/>
          </p:nvSpPr>
          <p:spPr>
            <a:xfrm>
              <a:off x="926263" y="2194784"/>
              <a:ext cx="436564" cy="3625340"/>
            </a:xfrm>
            <a:prstGeom prst="rect">
              <a:avLst/>
            </a:prstGeom>
            <a:solidFill>
              <a:schemeClr val="accent1">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1" lang="zh-CN" altLang="en-US" sz="1800" b="0" i="0" u="none" strike="noStrike" kern="1200" cap="none" spc="0" normalizeH="0" baseline="0" noProof="0">
                <a:ln>
                  <a:noFill/>
                </a:ln>
                <a:solidFill>
                  <a:schemeClr val="tx1">
                    <a:lumMod val="85000"/>
                    <a:lumOff val="15000"/>
                  </a:schemeClr>
                </a:solidFill>
                <a:effectLst/>
                <a:uLnTx/>
                <a:uFillTx/>
                <a:latin typeface="+mn-lt"/>
                <a:ea typeface="+mn-ea"/>
                <a:cs typeface="+mn-cs"/>
              </a:endParaRPr>
            </a:p>
          </p:txBody>
        </p:sp>
      </p:grpSp>
      <p:pic>
        <p:nvPicPr>
          <p:cNvPr id="15376" name="图片 7"/>
          <p:cNvPicPr>
            <a:picLocks noChangeAspect="1"/>
          </p:cNvPicPr>
          <p:nvPr/>
        </p:nvPicPr>
        <p:blipFill>
          <a:blip r:embed="rId1"/>
          <a:srcRect l="49411" r="34618"/>
          <a:stretch>
            <a:fillRect/>
          </a:stretch>
        </p:blipFill>
        <p:spPr>
          <a:xfrm>
            <a:off x="405130" y="1280160"/>
            <a:ext cx="692150" cy="5441315"/>
          </a:xfrm>
          <a:prstGeom prst="rect">
            <a:avLst/>
          </a:prstGeom>
          <a:noFill/>
          <a:ln w="9525">
            <a:noFill/>
          </a:ln>
        </p:spPr>
      </p:pic>
      <p:sp>
        <p:nvSpPr>
          <p:cNvPr id="2" name="文本框 1"/>
          <p:cNvSpPr txBox="1"/>
          <p:nvPr/>
        </p:nvSpPr>
        <p:spPr>
          <a:xfrm>
            <a:off x="1266190" y="1416050"/>
            <a:ext cx="10445750" cy="5169535"/>
          </a:xfrm>
          <a:prstGeom prst="rect">
            <a:avLst/>
          </a:prstGeom>
          <a:noFill/>
        </p:spPr>
        <p:txBody>
          <a:bodyPr wrap="square" rtlCol="0">
            <a:spAutoFit/>
          </a:bodyPr>
          <a:p>
            <a:pPr marL="457200" indent="0" fontAlgn="auto">
              <a:lnSpc>
                <a:spcPts val="3600"/>
              </a:lnSpc>
              <a:buFont typeface="Arial" panose="020B0604020202020204" pitchFamily="34" charset="0"/>
              <a:buChar char="•"/>
            </a:pPr>
            <a:r>
              <a:rPr sz="2800" b="1">
                <a:latin typeface="黑体" panose="02010609060101010101" charset="-122"/>
                <a:ea typeface="黑体" panose="02010609060101010101" charset="-122"/>
                <a:cs typeface="黑体" panose="02010609060101010101" charset="-122"/>
              </a:rPr>
              <a:t>第二，“三自精神”，即自信、自立、自强。自信是学校发展的基因，自立是学校的创业之魂，自强是学校战胜各类困难的强大动力。</a:t>
            </a:r>
            <a:endParaRPr sz="2800" b="1">
              <a:latin typeface="黑体" panose="02010609060101010101" charset="-122"/>
              <a:ea typeface="黑体" panose="02010609060101010101" charset="-122"/>
              <a:cs typeface="黑体" panose="02010609060101010101" charset="-122"/>
            </a:endParaRPr>
          </a:p>
          <a:p>
            <a:pPr marL="457200" indent="0" fontAlgn="auto">
              <a:lnSpc>
                <a:spcPts val="3600"/>
              </a:lnSpc>
              <a:buFont typeface="Arial" panose="020B0604020202020204" pitchFamily="34" charset="0"/>
              <a:buChar char="•"/>
            </a:pPr>
            <a:r>
              <a:rPr sz="2800" b="1">
                <a:latin typeface="黑体" panose="02010609060101010101" charset="-122"/>
                <a:ea typeface="黑体" panose="02010609060101010101" charset="-122"/>
                <a:cs typeface="黑体" panose="02010609060101010101" charset="-122"/>
              </a:rPr>
              <a:t>第三，“三创育人”，即创新、创造、创业。创新是创新的思维，创造是创造的能力，创业是自强不息的成果目标。</a:t>
            </a:r>
            <a:endParaRPr sz="2800" b="1">
              <a:latin typeface="黑体" panose="02010609060101010101" charset="-122"/>
              <a:ea typeface="黑体" panose="02010609060101010101" charset="-122"/>
              <a:cs typeface="黑体" panose="02010609060101010101" charset="-122"/>
            </a:endParaRPr>
          </a:p>
          <a:p>
            <a:pPr marL="457200" indent="0" fontAlgn="auto">
              <a:lnSpc>
                <a:spcPts val="3600"/>
              </a:lnSpc>
              <a:buFont typeface="Arial" panose="020B0604020202020204" pitchFamily="34" charset="0"/>
              <a:buChar char="•"/>
            </a:pPr>
            <a:r>
              <a:rPr sz="2800" b="1">
                <a:latin typeface="黑体" panose="02010609060101010101" charset="-122"/>
                <a:ea typeface="黑体" panose="02010609060101010101" charset="-122"/>
                <a:cs typeface="黑体" panose="02010609060101010101" charset="-122"/>
              </a:rPr>
              <a:t>第四，“三品理念”，即品位、品质、品牌。品位是学校在市场中提升自我的认可，品质是学校内涵建设的品行，品牌是学校塑造形象的格局。</a:t>
            </a:r>
            <a:endParaRPr sz="2800" b="1">
              <a:latin typeface="黑体" panose="02010609060101010101" charset="-122"/>
              <a:ea typeface="黑体" panose="02010609060101010101" charset="-122"/>
              <a:cs typeface="黑体" panose="02010609060101010101" charset="-122"/>
            </a:endParaRPr>
          </a:p>
          <a:p>
            <a:pPr indent="711200" fontAlgn="auto">
              <a:lnSpc>
                <a:spcPts val="3600"/>
              </a:lnSpc>
              <a:buNone/>
              <a:extLst>
                <a:ext uri="{35155182-B16C-46BC-9424-99874614C6A1}">
                  <wpsdc:indentchars xmlns:wpsdc="http://www.wps.cn/officeDocument/2017/drawingmlCustomData" val="200" checksum="3773799597"/>
                </a:ext>
              </a:extLst>
            </a:pPr>
            <a:r>
              <a:rPr sz="2800" b="1">
                <a:latin typeface="黑体" panose="02010609060101010101" charset="-122"/>
                <a:ea typeface="黑体" panose="02010609060101010101" charset="-122"/>
                <a:cs typeface="黑体" panose="02010609060101010101" charset="-122"/>
              </a:rPr>
              <a:t>上述三个三构成了“三三理念”，学校就是在自信、自立、自强中成长，在创新、创造、创业中收获，在提升品位、品质、品牌中发展壮大。</a:t>
            </a:r>
            <a:endParaRPr sz="2800" b="1">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（二）办学理念</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1270" y="1272076"/>
            <a:ext cx="12193270" cy="5481320"/>
            <a:chOff x="2" y="2003"/>
            <a:chExt cx="19202" cy="6797"/>
          </a:xfrm>
        </p:grpSpPr>
        <p:grpSp>
          <p:nvGrpSpPr>
            <p:cNvPr id="70" name="组合 69"/>
            <p:cNvGrpSpPr/>
            <p:nvPr/>
          </p:nvGrpSpPr>
          <p:grpSpPr>
            <a:xfrm>
              <a:off x="2" y="2003"/>
              <a:ext cx="19199" cy="6797"/>
              <a:chOff x="2" y="2003"/>
              <a:chExt cx="19199" cy="6797"/>
            </a:xfrm>
          </p:grpSpPr>
          <p:sp>
            <p:nvSpPr>
              <p:cNvPr id="55" name="剪去同侧角的矩形 54"/>
              <p:cNvSpPr/>
              <p:nvPr/>
            </p:nvSpPr>
            <p:spPr>
              <a:xfrm rot="16200000">
                <a:off x="9895" y="-597"/>
                <a:ext cx="6623" cy="11989"/>
              </a:xfrm>
              <a:prstGeom prst="snip2Same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剪去同侧角的矩形 55"/>
              <p:cNvSpPr/>
              <p:nvPr/>
            </p:nvSpPr>
            <p:spPr>
              <a:xfrm rot="5400000" flipH="1">
                <a:off x="52" y="1953"/>
                <a:ext cx="6797" cy="6897"/>
              </a:xfrm>
              <a:prstGeom prst="snip2SameRect">
                <a:avLst/>
              </a:prstGeom>
              <a:solidFill>
                <a:schemeClr val="bg1">
                  <a:lumMod val="5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3" name="剪去同侧角的矩形 52"/>
            <p:cNvSpPr/>
            <p:nvPr/>
          </p:nvSpPr>
          <p:spPr>
            <a:xfrm rot="16200000">
              <a:off x="10336" y="-581"/>
              <a:ext cx="6036" cy="11699"/>
            </a:xfrm>
            <a:prstGeom prst="snip2Same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 name="文本框 1"/>
          <p:cNvSpPr txBox="1"/>
          <p:nvPr/>
        </p:nvSpPr>
        <p:spPr>
          <a:xfrm>
            <a:off x="1905" y="2002790"/>
            <a:ext cx="4071620" cy="3861435"/>
          </a:xfrm>
          <a:prstGeom prst="rect">
            <a:avLst/>
          </a:prstGeom>
          <a:noFill/>
        </p:spPr>
        <p:txBody>
          <a:bodyPr wrap="square" rtlCol="0">
            <a:spAutoFit/>
          </a:bodyPr>
          <a:p>
            <a:pPr marL="457200" indent="-457200" fontAlgn="auto">
              <a:lnSpc>
                <a:spcPts val="4200"/>
              </a:lnSpc>
              <a:buFont typeface="Arial" panose="020B0604020202020204" pitchFamily="34" charset="0"/>
              <a:buChar char="•"/>
            </a:pPr>
            <a:r>
              <a:rPr lang="zh-CN" altLang="en-US" sz="3200" b="1">
                <a:latin typeface="黑体" panose="02010609060101010101" charset="-122"/>
                <a:ea typeface="黑体" panose="02010609060101010101" charset="-122"/>
                <a:cs typeface="黑体" panose="02010609060101010101" charset="-122"/>
              </a:rPr>
              <a:t>第五，“以质量求生存，以特色求发展”学校十分注重教学质量，把质量作为生命线，把特色作为前行的发展目标。</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4674870" y="2002790"/>
            <a:ext cx="7423150" cy="3861435"/>
          </a:xfrm>
          <a:prstGeom prst="rect">
            <a:avLst/>
          </a:prstGeom>
          <a:noFill/>
        </p:spPr>
        <p:txBody>
          <a:bodyPr wrap="square" rtlCol="0">
            <a:spAutoFit/>
          </a:bodyPr>
          <a:p>
            <a:pPr marL="457200" indent="-457200" algn="l">
              <a:lnSpc>
                <a:spcPts val="4200"/>
              </a:lnSpc>
              <a:buClrTx/>
              <a:buSzTx/>
              <a:buFont typeface="Arial" panose="020B0604020202020204" pitchFamily="34" charset="0"/>
              <a:buChar char="•"/>
            </a:pPr>
            <a:r>
              <a:rPr lang="zh-CN" altLang="en-US" sz="3200" b="1">
                <a:latin typeface="黑体" panose="02010609060101010101" charset="-122"/>
                <a:ea typeface="黑体" panose="02010609060101010101" charset="-122"/>
                <a:cs typeface="黑体" panose="02010609060101010101" charset="-122"/>
              </a:rPr>
              <a:t>第六，“追求应用型与学术性融合、致力于专业与产业链对接”这是学校的核心理念。学校从诞生之初就打上了应用型办学的烙印，承接了应用型人才培养的基因。这个核心理念强调了应用型与学术型相融合，强调了专业要与产业相对接，其意义重大。</a:t>
            </a:r>
            <a:endParaRPr lang="zh-CN" altLang="en-US" sz="3200" b="1">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（二）办学理念</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7" name="圆角矩形 6"/>
          <p:cNvSpPr/>
          <p:nvPr/>
        </p:nvSpPr>
        <p:spPr>
          <a:xfrm>
            <a:off x="599440" y="1330325"/>
            <a:ext cx="7778115" cy="5267325"/>
          </a:xfrm>
          <a:prstGeom prst="roundRect">
            <a:avLst>
              <a:gd name="adj" fmla="val 4670"/>
            </a:avLst>
          </a:prstGeom>
          <a:solidFill>
            <a:schemeClr val="accent1">
              <a:lumMod val="75000"/>
            </a:schemeClr>
          </a:solidFill>
          <a:ln w="22225">
            <a:no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p>
            <a:pPr algn="ctr"/>
            <a:endParaRPr lang="zh-CN" altLang="en-US" sz="1600" dirty="0">
              <a:solidFill>
                <a:schemeClr val="tx1"/>
              </a:solidFill>
              <a:latin typeface="思源黑体 CN Bold" pitchFamily="34" charset="-122"/>
              <a:ea typeface="思源黑体 CN Bold" pitchFamily="34" charset="-122"/>
            </a:endParaRPr>
          </a:p>
        </p:txBody>
      </p:sp>
      <p:sp>
        <p:nvSpPr>
          <p:cNvPr id="8" name="圆角矩形 7"/>
          <p:cNvSpPr/>
          <p:nvPr/>
        </p:nvSpPr>
        <p:spPr>
          <a:xfrm>
            <a:off x="887730" y="1532890"/>
            <a:ext cx="7140575" cy="4839335"/>
          </a:xfrm>
          <a:prstGeom prst="roundRect">
            <a:avLst>
              <a:gd name="adj" fmla="val 3438"/>
            </a:avLst>
          </a:prstGeom>
          <a:blipFill dpi="0" rotWithShape="1">
            <a:blip r:embed="rId1" cstate="print"/>
            <a:srcRect/>
            <a:tile tx="-19050" ty="0" sx="100000" sy="100000" flip="none" algn="ctr"/>
          </a:blip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p>
            <a:pPr algn="ctr"/>
            <a:endParaRPr lang="zh-CN" altLang="en-US" sz="1600" dirty="0">
              <a:solidFill>
                <a:schemeClr val="tx1"/>
              </a:solidFill>
              <a:latin typeface="思源黑体 CN Bold" pitchFamily="34" charset="-122"/>
              <a:ea typeface="思源黑体 CN Bold" pitchFamily="34" charset="-122"/>
            </a:endParaRPr>
          </a:p>
        </p:txBody>
      </p:sp>
      <p:sp>
        <p:nvSpPr>
          <p:cNvPr id="2" name="文本框 1"/>
          <p:cNvSpPr txBox="1"/>
          <p:nvPr/>
        </p:nvSpPr>
        <p:spPr>
          <a:xfrm>
            <a:off x="1083945" y="2052320"/>
            <a:ext cx="6747510" cy="3553460"/>
          </a:xfrm>
          <a:prstGeom prst="rect">
            <a:avLst/>
          </a:prstGeom>
          <a:noFill/>
        </p:spPr>
        <p:txBody>
          <a:bodyPr wrap="square" rtlCol="0">
            <a:spAutoFit/>
          </a:bodyPr>
          <a:p>
            <a:pPr marL="342900" indent="-342900" fontAlgn="auto">
              <a:lnSpc>
                <a:spcPts val="4500"/>
              </a:lnSpc>
              <a:buFont typeface="Arial" panose="020B0604020202020204" pitchFamily="34" charset="0"/>
              <a:buChar char="•"/>
            </a:pPr>
            <a:r>
              <a:rPr lang="zh-CN" altLang="en-US" sz="3200" b="1" spc="100">
                <a:solidFill>
                  <a:schemeClr val="tx1"/>
                </a:solidFill>
                <a:uFillTx/>
                <a:latin typeface="黑体" panose="02010609060101010101" charset="-122"/>
                <a:ea typeface="黑体" panose="02010609060101010101" charset="-122"/>
                <a:cs typeface="黑体" panose="02010609060101010101" charset="-122"/>
              </a:rPr>
              <a:t>第七，“办学以教师为本、教育以学生为本”这一点说明了师与生的各自定位，旨在不断强化师资队伍建设，着力提高人才培养质量，坚持产学研结合，不断提升服务区域经济社会发展的能力。</a:t>
            </a:r>
            <a:endParaRPr lang="zh-CN" altLang="en-US" sz="3200" b="1" spc="100">
              <a:solidFill>
                <a:schemeClr val="tx1"/>
              </a:solidFill>
              <a:uFillTx/>
              <a:latin typeface="黑体" panose="02010609060101010101" charset="-122"/>
              <a:ea typeface="黑体" panose="02010609060101010101" charset="-122"/>
              <a:cs typeface="黑体" panose="02010609060101010101" charset="-122"/>
            </a:endParaRPr>
          </a:p>
        </p:txBody>
      </p:sp>
      <p:pic>
        <p:nvPicPr>
          <p:cNvPr id="24" name="图片 23" descr="5a97c4ad0c5ce"/>
          <p:cNvPicPr>
            <a:picLocks noChangeAspect="1"/>
          </p:cNvPicPr>
          <p:nvPr/>
        </p:nvPicPr>
        <p:blipFill>
          <a:blip r:embed="rId2" cstate="print"/>
          <a:stretch>
            <a:fillRect/>
          </a:stretch>
        </p:blipFill>
        <p:spPr>
          <a:xfrm>
            <a:off x="8775700" y="3053080"/>
            <a:ext cx="3886200" cy="40469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7" grpId="0" bldLvl="0" animBg="1"/>
      <p:bldP spid="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（二）办学理念</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圆角矩形 1"/>
          <p:cNvSpPr/>
          <p:nvPr/>
        </p:nvSpPr>
        <p:spPr>
          <a:xfrm>
            <a:off x="1021715" y="1268095"/>
            <a:ext cx="11045190" cy="5434965"/>
          </a:xfrm>
          <a:prstGeom prst="roundRect">
            <a:avLst>
              <a:gd name="adj" fmla="val 11520"/>
            </a:avLst>
          </a:prstGeom>
          <a:gradFill>
            <a:gsLst>
              <a:gs pos="100000">
                <a:schemeClr val="bg1">
                  <a:lumMod val="95000"/>
                </a:schemeClr>
              </a:gs>
              <a:gs pos="0">
                <a:schemeClr val="bg1">
                  <a:lumMod val="88000"/>
                </a:schemeClr>
              </a:gs>
            </a:gsLst>
            <a:lin ang="2700000" scaled="1"/>
          </a:grad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rtlCol="0" anchor="ctr"/>
          <a:p>
            <a:pPr algn="ctr"/>
            <a:endParaRPr lang="zh-CN" altLang="en-US">
              <a:solidFill>
                <a:prstClr val="white"/>
              </a:solidFill>
              <a:latin typeface="思源黑体 CN Bold" pitchFamily="34" charset="-122"/>
              <a:ea typeface="思源黑体 CN Bold" pitchFamily="34" charset="-122"/>
            </a:endParaRPr>
          </a:p>
        </p:txBody>
      </p:sp>
      <p:sp>
        <p:nvSpPr>
          <p:cNvPr id="13" name="圆角矩形 12"/>
          <p:cNvSpPr/>
          <p:nvPr/>
        </p:nvSpPr>
        <p:spPr>
          <a:xfrm>
            <a:off x="1196975" y="1410335"/>
            <a:ext cx="10698480" cy="5165090"/>
          </a:xfrm>
          <a:prstGeom prst="roundRect">
            <a:avLst>
              <a:gd name="adj" fmla="val 8586"/>
            </a:avLst>
          </a:prstGeom>
          <a:solidFill>
            <a:schemeClr val="accent1">
              <a:lumMod val="75000"/>
            </a:schemeClr>
          </a:solid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rtlCol="0" anchor="ctr"/>
          <a:p>
            <a:pPr algn="ctr">
              <a:lnSpc>
                <a:spcPct val="200000"/>
              </a:lnSpc>
            </a:pPr>
            <a:endParaRPr lang="zh-CN" altLang="en-US" sz="1600">
              <a:solidFill>
                <a:schemeClr val="bg1"/>
              </a:solidFill>
              <a:latin typeface="思源黑体 CN Bold" pitchFamily="34" charset="-122"/>
              <a:ea typeface="思源黑体 CN Bold" pitchFamily="34" charset="-122"/>
            </a:endParaRPr>
          </a:p>
        </p:txBody>
      </p:sp>
      <p:sp>
        <p:nvSpPr>
          <p:cNvPr id="3" name="文本框 2"/>
          <p:cNvSpPr txBox="1"/>
          <p:nvPr/>
        </p:nvSpPr>
        <p:spPr>
          <a:xfrm>
            <a:off x="1155065" y="1555750"/>
            <a:ext cx="10581640" cy="4836160"/>
          </a:xfrm>
          <a:prstGeom prst="rect">
            <a:avLst/>
          </a:prstGeom>
          <a:noFill/>
        </p:spPr>
        <p:txBody>
          <a:bodyPr wrap="square" rtlCol="0">
            <a:spAutoFit/>
          </a:bodyPr>
          <a:p>
            <a:pPr marL="342900" indent="-342900" fontAlgn="auto">
              <a:lnSpc>
                <a:spcPts val="3700"/>
              </a:lnSpc>
              <a:buFont typeface="Arial" panose="020B0604020202020204" pitchFamily="34" charset="0"/>
              <a:buChar char="•"/>
            </a:pPr>
            <a:r>
              <a:rPr lang="zh-CN" altLang="en-US" sz="2800" b="1">
                <a:solidFill>
                  <a:schemeClr val="bg1"/>
                </a:solidFill>
                <a:latin typeface="黑体" panose="02010609060101010101" charset="-122"/>
                <a:ea typeface="黑体" panose="02010609060101010101" charset="-122"/>
                <a:cs typeface="黑体" panose="02010609060101010101" charset="-122"/>
              </a:rPr>
              <a:t>第八，评建工作的“一个目标、三个加强、五个促进”本科教学工作合格评估强调“四三二一”即：“四个促进，三个基本，两个突出，一个引导”。为此学校在迎评促建中提出了“一、三、五”理念即：一个目标：对照《本科教学工作合格评估指标体系》指标，规范教学科研工作、充实构建本科教学管理体系、建成达标合格本科院校。三个加强：第一是加强办学条件的投入与建设；第二是加强教学环节建设与质量评价标准的确立；第三是加强基本条件与队伍的建设。五个促进：第一是促进办学条件基本达标；第二是促进教学科研管理规范；第三是促进规范人才培养方案；第四是促进教学质量监控形成；第五是促进提升服务社会的能力。</a:t>
            </a:r>
            <a:endParaRPr lang="zh-CN" altLang="en-US" sz="2800" b="1">
              <a:solidFill>
                <a:schemeClr val="bg1"/>
              </a:solidFill>
              <a:latin typeface="黑体" panose="02010609060101010101" charset="-122"/>
              <a:ea typeface="黑体" panose="02010609060101010101" charset="-122"/>
              <a:cs typeface="黑体" panose="02010609060101010101" charset="-122"/>
            </a:endParaRPr>
          </a:p>
        </p:txBody>
      </p:sp>
      <p:pic>
        <p:nvPicPr>
          <p:cNvPr id="8" name="Picture 3" descr="C:\Users\Administrator\Desktop\新建文件夹\3 (5).png"/>
          <p:cNvPicPr>
            <a:picLocks noChangeAspect="1" noChangeArrowheads="1"/>
          </p:cNvPicPr>
          <p:nvPr/>
        </p:nvPicPr>
        <p:blipFill>
          <a:blip r:embed="rId1" cstate="print"/>
          <a:srcRect/>
          <a:stretch>
            <a:fillRect/>
          </a:stretch>
        </p:blipFill>
        <p:spPr bwMode="auto">
          <a:xfrm>
            <a:off x="0" y="4505325"/>
            <a:ext cx="1825625" cy="228219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2" grpId="0" bldLvl="0" animBg="1"/>
      <p:bldP spid="1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（二）办学理念</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36" name="泪滴形 35" descr="&amp;pky200_sjzg_VCG211324241606&amp;2&amp;src_spfil_drop1&amp;"/>
          <p:cNvSpPr>
            <a:spLocks noChangeArrowheads="1"/>
          </p:cNvSpPr>
          <p:nvPr/>
        </p:nvSpPr>
        <p:spPr bwMode="auto">
          <a:xfrm rot="5400000">
            <a:off x="3579495" y="-1275080"/>
            <a:ext cx="5031740" cy="10371455"/>
          </a:xfrm>
          <a:prstGeom prst="teardrop">
            <a:avLst/>
          </a:prstGeom>
          <a:blipFill rotWithShape="1">
            <a:blip r:embed="rId1">
              <a:alphaModFix amt="51000"/>
            </a:blip>
            <a:stretch>
              <a:fillRect t="-4000"/>
            </a:stretch>
          </a:blipFill>
          <a:ln w="28575" cmpd="dbl">
            <a:solidFill>
              <a:schemeClr val="accent1">
                <a:shade val="50000"/>
              </a:schemeClr>
            </a:solidFill>
            <a:prstDash val="solid"/>
            <a:miter lim="800000"/>
          </a:ln>
          <a:effectLst>
            <a:outerShdw blurRad="177800" dist="76201" dir="2700000" algn="tl" rotWithShape="0">
              <a:srgbClr val="808080">
                <a:alpha val="25000"/>
              </a:srgbClr>
            </a:outerShdw>
          </a:effectLst>
        </p:spPr>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5" name="文本框 4"/>
          <p:cNvSpPr txBox="1"/>
          <p:nvPr/>
        </p:nvSpPr>
        <p:spPr>
          <a:xfrm>
            <a:off x="2578100" y="2326640"/>
            <a:ext cx="7036435" cy="3169285"/>
          </a:xfrm>
          <a:prstGeom prst="rect">
            <a:avLst/>
          </a:prstGeom>
          <a:noFill/>
        </p:spPr>
        <p:txBody>
          <a:bodyPr wrap="square" rtlCol="0">
            <a:spAutoFit/>
          </a:bodyPr>
          <a:p>
            <a:pPr indent="812800" fontAlgn="auto">
              <a:lnSpc>
                <a:spcPts val="4800"/>
              </a:lnSpc>
              <a:buFont typeface="Wingdings" panose="05000000000000000000" charset="0"/>
              <a:buChar char="u"/>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办学三十年来，学校在教学建设和改革方面始终进行着行之有效的探索。理念和思路决定出路，在正确的理念引领下，学校从小到大、从胜利走向胜利。</a:t>
            </a:r>
            <a:endParaRPr lang="zh-CN" altLang="en-US" sz="3200" b="1">
              <a:latin typeface="黑体" panose="02010609060101010101" charset="-122"/>
              <a:ea typeface="黑体" panose="02010609060101010101" charset="-122"/>
              <a:cs typeface="黑体" panose="02010609060101010101" charset="-122"/>
            </a:endParaRPr>
          </a:p>
        </p:txBody>
      </p:sp>
      <p:pic>
        <p:nvPicPr>
          <p:cNvPr id="6" name="图片 5" descr="32313536333135373b32313536333135363bcaf3b1eabcfdcdb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57585" y="5837555"/>
            <a:ext cx="914400" cy="914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19" name="圆角矩形 18"/>
          <p:cNvSpPr/>
          <p:nvPr/>
        </p:nvSpPr>
        <p:spPr bwMode="auto">
          <a:xfrm rot="16200000">
            <a:off x="3596005" y="-1619250"/>
            <a:ext cx="5487035" cy="11201400"/>
          </a:xfrm>
          <a:prstGeom prst="roundRect">
            <a:avLst>
              <a:gd name="adj" fmla="val 4670"/>
            </a:avLst>
          </a:prstGeom>
          <a:gradFill flip="none" rotWithShape="1">
            <a:gsLst>
              <a:gs pos="0">
                <a:schemeClr val="bg1">
                  <a:lumMod val="50000"/>
                </a:schemeClr>
              </a:gs>
              <a:gs pos="100000">
                <a:schemeClr val="tx1">
                  <a:lumMod val="75000"/>
                  <a:lumOff val="25000"/>
                </a:schemeClr>
              </a:gs>
            </a:gsLst>
            <a:lin ang="8100000" scaled="0"/>
            <a:tileRect/>
          </a:gradFill>
          <a:ln w="22225">
            <a:gradFill flip="none" rotWithShape="1">
              <a:gsLst>
                <a:gs pos="0">
                  <a:schemeClr val="bg1">
                    <a:lumMod val="65000"/>
                  </a:schemeClr>
                </a:gs>
                <a:gs pos="100000">
                  <a:schemeClr val="tx1">
                    <a:lumMod val="85000"/>
                    <a:lumOff val="15000"/>
                  </a:schemeClr>
                </a:gs>
              </a:gsLst>
              <a:lin ang="8100000" scaled="0"/>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圆角矩形 19"/>
          <p:cNvSpPr>
            <a:spLocks noChangeArrowheads="1"/>
          </p:cNvSpPr>
          <p:nvPr/>
        </p:nvSpPr>
        <p:spPr bwMode="auto">
          <a:xfrm rot="16200000">
            <a:off x="3700780" y="-1397635"/>
            <a:ext cx="5248275" cy="10818495"/>
          </a:xfrm>
          <a:prstGeom prst="roundRect">
            <a:avLst>
              <a:gd name="adj" fmla="val 0"/>
            </a:avLst>
          </a:prstGeom>
          <a:solidFill>
            <a:srgbClr val="F2F2F2"/>
          </a:solidFill>
          <a:ln>
            <a:noFill/>
          </a:ln>
          <a:effectLst>
            <a:outerShdw blurRad="177800" dist="88900" dir="2700000" algn="tl" rotWithShape="0">
              <a:srgbClr val="808080">
                <a:alpha val="50000"/>
              </a:srgbClr>
            </a:outerShdw>
          </a:effectLst>
        </p:spPr>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223" name="组合 8"/>
          <p:cNvGrpSpPr/>
          <p:nvPr/>
        </p:nvGrpSpPr>
        <p:grpSpPr>
          <a:xfrm rot="-5400000">
            <a:off x="759460" y="5599430"/>
            <a:ext cx="238125" cy="718185"/>
            <a:chOff x="2244455" y="772894"/>
            <a:chExt cx="94658" cy="485003"/>
          </a:xfrm>
        </p:grpSpPr>
        <p:sp>
          <p:nvSpPr>
            <p:cNvPr id="53" name="圆角矩形 52"/>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9224" name="组合 9"/>
          <p:cNvGrpSpPr/>
          <p:nvPr/>
        </p:nvGrpSpPr>
        <p:grpSpPr>
          <a:xfrm rot="-5400000">
            <a:off x="759460" y="5162550"/>
            <a:ext cx="238125" cy="718185"/>
            <a:chOff x="2244455" y="772894"/>
            <a:chExt cx="94658" cy="485003"/>
          </a:xfrm>
        </p:grpSpPr>
        <p:sp>
          <p:nvSpPr>
            <p:cNvPr id="56" name="圆角矩形 55"/>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9225" name="组合 10"/>
          <p:cNvGrpSpPr/>
          <p:nvPr/>
        </p:nvGrpSpPr>
        <p:grpSpPr>
          <a:xfrm rot="-5400000">
            <a:off x="759460" y="4726305"/>
            <a:ext cx="238125" cy="718185"/>
            <a:chOff x="2244455" y="772894"/>
            <a:chExt cx="94658" cy="485003"/>
          </a:xfrm>
        </p:grpSpPr>
        <p:sp>
          <p:nvSpPr>
            <p:cNvPr id="59" name="圆角矩形 58"/>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9226" name="组合 11"/>
          <p:cNvGrpSpPr/>
          <p:nvPr/>
        </p:nvGrpSpPr>
        <p:grpSpPr>
          <a:xfrm rot="-5400000">
            <a:off x="759460" y="4289425"/>
            <a:ext cx="238125" cy="718185"/>
            <a:chOff x="2244455" y="772894"/>
            <a:chExt cx="94658" cy="485003"/>
          </a:xfrm>
        </p:grpSpPr>
        <p:sp>
          <p:nvSpPr>
            <p:cNvPr id="62" name="圆角矩形 61"/>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9227" name="组合 12"/>
          <p:cNvGrpSpPr/>
          <p:nvPr/>
        </p:nvGrpSpPr>
        <p:grpSpPr>
          <a:xfrm rot="-5400000">
            <a:off x="759460" y="3854450"/>
            <a:ext cx="238125" cy="718185"/>
            <a:chOff x="2244455" y="772894"/>
            <a:chExt cx="94658" cy="485003"/>
          </a:xfrm>
        </p:grpSpPr>
        <p:sp>
          <p:nvSpPr>
            <p:cNvPr id="65" name="圆角矩形 64"/>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9228" name="组合 13"/>
          <p:cNvGrpSpPr/>
          <p:nvPr/>
        </p:nvGrpSpPr>
        <p:grpSpPr>
          <a:xfrm rot="-5400000">
            <a:off x="757555" y="3415665"/>
            <a:ext cx="240030" cy="718185"/>
            <a:chOff x="2244455" y="772894"/>
            <a:chExt cx="94658" cy="485003"/>
          </a:xfrm>
        </p:grpSpPr>
        <p:sp>
          <p:nvSpPr>
            <p:cNvPr id="68" name="圆角矩形 67"/>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9229" name="组合 14"/>
          <p:cNvGrpSpPr/>
          <p:nvPr/>
        </p:nvGrpSpPr>
        <p:grpSpPr>
          <a:xfrm rot="-5400000">
            <a:off x="759460" y="2981325"/>
            <a:ext cx="238125" cy="718185"/>
            <a:chOff x="2244455" y="772894"/>
            <a:chExt cx="94658" cy="485003"/>
          </a:xfrm>
        </p:grpSpPr>
        <p:sp>
          <p:nvSpPr>
            <p:cNvPr id="71" name="圆角矩形 70"/>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2" name="圆角矩形 7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9230" name="组合 15"/>
          <p:cNvGrpSpPr/>
          <p:nvPr/>
        </p:nvGrpSpPr>
        <p:grpSpPr>
          <a:xfrm rot="-5400000">
            <a:off x="757555" y="2544445"/>
            <a:ext cx="240030" cy="718185"/>
            <a:chOff x="2244455" y="772894"/>
            <a:chExt cx="94658" cy="485003"/>
          </a:xfrm>
        </p:grpSpPr>
        <p:sp>
          <p:nvSpPr>
            <p:cNvPr id="74" name="圆角矩形 73"/>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5" name="圆角矩形 7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9231" name="组合 16"/>
          <p:cNvGrpSpPr/>
          <p:nvPr/>
        </p:nvGrpSpPr>
        <p:grpSpPr>
          <a:xfrm rot="-5400000">
            <a:off x="759460" y="2108200"/>
            <a:ext cx="238125" cy="718185"/>
            <a:chOff x="2244455" y="772894"/>
            <a:chExt cx="94658" cy="485003"/>
          </a:xfrm>
        </p:grpSpPr>
        <p:sp>
          <p:nvSpPr>
            <p:cNvPr id="77" name="圆角矩形 76"/>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8" name="圆角矩形 7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9232" name="组合 17"/>
          <p:cNvGrpSpPr/>
          <p:nvPr/>
        </p:nvGrpSpPr>
        <p:grpSpPr>
          <a:xfrm rot="-5400000">
            <a:off x="757555" y="1671320"/>
            <a:ext cx="240030" cy="718185"/>
            <a:chOff x="2244455" y="772894"/>
            <a:chExt cx="94658" cy="485003"/>
          </a:xfrm>
        </p:grpSpPr>
        <p:sp>
          <p:nvSpPr>
            <p:cNvPr id="80" name="圆角矩形 79"/>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1" name="圆角矩形 8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9235" name="组合 68"/>
          <p:cNvGrpSpPr/>
          <p:nvPr/>
        </p:nvGrpSpPr>
        <p:grpSpPr>
          <a:xfrm rot="-5400000">
            <a:off x="9372600" y="1169670"/>
            <a:ext cx="2140585" cy="2953385"/>
            <a:chOff x="3126936" y="3724765"/>
            <a:chExt cx="1776704" cy="2141045"/>
          </a:xfrm>
        </p:grpSpPr>
        <p:pic>
          <p:nvPicPr>
            <p:cNvPr id="9256" name="图片 80"/>
            <p:cNvPicPr>
              <a:picLocks noChangeAspect="1"/>
            </p:cNvPicPr>
            <p:nvPr/>
          </p:nvPicPr>
          <p:blipFill>
            <a:blip r:embed="rId1"/>
            <a:srcRect t="55896"/>
            <a:stretch>
              <a:fillRect/>
            </a:stretch>
          </p:blipFill>
          <p:spPr>
            <a:xfrm rot="5400000">
              <a:off x="2198553" y="4653148"/>
              <a:ext cx="2141045" cy="284279"/>
            </a:xfrm>
            <a:prstGeom prst="rect">
              <a:avLst/>
            </a:prstGeom>
            <a:noFill/>
            <a:ln w="9525">
              <a:noFill/>
            </a:ln>
          </p:spPr>
        </p:pic>
        <p:sp>
          <p:nvSpPr>
            <p:cNvPr id="85" name="矩形 84"/>
            <p:cNvSpPr/>
            <p:nvPr/>
          </p:nvSpPr>
          <p:spPr>
            <a:xfrm>
              <a:off x="3423054" y="5716805"/>
              <a:ext cx="1492612" cy="112839"/>
            </a:xfrm>
            <a:prstGeom prst="rect">
              <a:avLst/>
            </a:pr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9236" name="组合 69"/>
          <p:cNvGrpSpPr/>
          <p:nvPr/>
        </p:nvGrpSpPr>
        <p:grpSpPr>
          <a:xfrm rot="-5400000">
            <a:off x="9398635" y="2785110"/>
            <a:ext cx="2004060" cy="3005455"/>
            <a:chOff x="4777306" y="3462812"/>
            <a:chExt cx="1607005" cy="2390251"/>
          </a:xfrm>
        </p:grpSpPr>
        <p:sp>
          <p:nvSpPr>
            <p:cNvPr id="87" name="矩形 86"/>
            <p:cNvSpPr/>
            <p:nvPr/>
          </p:nvSpPr>
          <p:spPr>
            <a:xfrm>
              <a:off x="4995057" y="5702282"/>
              <a:ext cx="1389254" cy="128560"/>
            </a:xfrm>
            <a:prstGeom prst="rect">
              <a:avLst/>
            </a:prstGeom>
            <a:solidFill>
              <a:srgbClr val="0DACB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pic>
          <p:nvPicPr>
            <p:cNvPr id="9255" name="图片 87"/>
            <p:cNvPicPr>
              <a:picLocks noChangeAspect="1"/>
            </p:cNvPicPr>
            <p:nvPr/>
          </p:nvPicPr>
          <p:blipFill>
            <a:blip r:embed="rId1"/>
            <a:srcRect t="55896"/>
            <a:stretch>
              <a:fillRect/>
            </a:stretch>
          </p:blipFill>
          <p:spPr>
            <a:xfrm rot="5400000">
              <a:off x="3692805" y="4547313"/>
              <a:ext cx="2390251" cy="221249"/>
            </a:xfrm>
            <a:prstGeom prst="rect">
              <a:avLst/>
            </a:prstGeom>
            <a:noFill/>
            <a:ln w="9525">
              <a:noFill/>
            </a:ln>
          </p:spPr>
        </p:pic>
      </p:grpSp>
      <p:grpSp>
        <p:nvGrpSpPr>
          <p:cNvPr id="9237" name="组合 70"/>
          <p:cNvGrpSpPr/>
          <p:nvPr/>
        </p:nvGrpSpPr>
        <p:grpSpPr>
          <a:xfrm rot="-5400000">
            <a:off x="10424795" y="4970145"/>
            <a:ext cx="1445895" cy="1544320"/>
            <a:chOff x="6253308" y="4637922"/>
            <a:chExt cx="1623253" cy="1227887"/>
          </a:xfrm>
        </p:grpSpPr>
        <p:sp>
          <p:nvSpPr>
            <p:cNvPr id="90" name="矩形 89"/>
            <p:cNvSpPr/>
            <p:nvPr/>
          </p:nvSpPr>
          <p:spPr>
            <a:xfrm>
              <a:off x="6389424" y="5718271"/>
              <a:ext cx="1493231" cy="112636"/>
            </a:xfrm>
            <a:prstGeom prst="rect">
              <a:avLst/>
            </a:prstGeom>
            <a:solidFill>
              <a:srgbClr val="E87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pic>
          <p:nvPicPr>
            <p:cNvPr id="9253" name="图片 93"/>
            <p:cNvPicPr>
              <a:picLocks noChangeAspect="1"/>
            </p:cNvPicPr>
            <p:nvPr/>
          </p:nvPicPr>
          <p:blipFill>
            <a:blip r:embed="rId1"/>
            <a:srcRect t="55896"/>
            <a:stretch>
              <a:fillRect/>
            </a:stretch>
          </p:blipFill>
          <p:spPr>
            <a:xfrm rot="5400000">
              <a:off x="5710656" y="5180574"/>
              <a:ext cx="1227887" cy="142583"/>
            </a:xfrm>
            <a:prstGeom prst="rect">
              <a:avLst/>
            </a:prstGeom>
            <a:noFill/>
            <a:ln w="9525">
              <a:noFill/>
            </a:ln>
          </p:spPr>
        </p:pic>
      </p:grpSp>
      <p:sp>
        <p:nvSpPr>
          <p:cNvPr id="2" name="文本框 1"/>
          <p:cNvSpPr txBox="1"/>
          <p:nvPr/>
        </p:nvSpPr>
        <p:spPr>
          <a:xfrm>
            <a:off x="1275715" y="1307465"/>
            <a:ext cx="10400030" cy="5349240"/>
          </a:xfrm>
          <a:prstGeom prst="rect">
            <a:avLst/>
          </a:prstGeom>
          <a:noFill/>
        </p:spPr>
        <p:txBody>
          <a:bodyPr wrap="square" rtlCol="0">
            <a:spAutoFit/>
          </a:bodyPr>
          <a:p>
            <a:pPr marL="457200" indent="-457200" fontAlgn="auto">
              <a:lnSpc>
                <a:spcPts val="4100"/>
              </a:lnSpc>
              <a:buFont typeface="Arial" panose="020B0604020202020204" pitchFamily="34" charset="0"/>
              <a:buChar char="•"/>
            </a:pPr>
            <a:r>
              <a:rPr lang="zh-CN" altLang="en-US" sz="2800" b="1">
                <a:latin typeface="黑体" panose="02010609060101010101" charset="-122"/>
                <a:ea typeface="黑体" panose="02010609060101010101" charset="-122"/>
              </a:rPr>
              <a:t>办学类型定位：地方性、应用型、综合类全日制普通本科高校。</a:t>
            </a:r>
            <a:endParaRPr lang="zh-CN" altLang="en-US" sz="2800" b="1">
              <a:latin typeface="黑体" panose="02010609060101010101" charset="-122"/>
              <a:ea typeface="黑体" panose="02010609060101010101" charset="-122"/>
            </a:endParaRPr>
          </a:p>
          <a:p>
            <a:pPr marL="457200" indent="-457200" fontAlgn="auto">
              <a:lnSpc>
                <a:spcPts val="4100"/>
              </a:lnSpc>
              <a:buFont typeface="Arial" panose="020B0604020202020204" pitchFamily="34" charset="0"/>
              <a:buChar char="•"/>
            </a:pPr>
            <a:r>
              <a:rPr lang="zh-CN" altLang="en-US" sz="2800" b="1">
                <a:latin typeface="黑体" panose="02010609060101010101" charset="-122"/>
                <a:ea typeface="黑体" panose="02010609060101010101" charset="-122"/>
              </a:rPr>
              <a:t>办学层次定位：以全日制本科教育为主，适时开展研究生教育。</a:t>
            </a:r>
            <a:endParaRPr lang="zh-CN" altLang="en-US" sz="2800" b="1">
              <a:latin typeface="黑体" panose="02010609060101010101" charset="-122"/>
              <a:ea typeface="黑体" panose="02010609060101010101" charset="-122"/>
            </a:endParaRPr>
          </a:p>
          <a:p>
            <a:pPr marL="457200" indent="-457200" fontAlgn="auto">
              <a:lnSpc>
                <a:spcPts val="4100"/>
              </a:lnSpc>
              <a:buFont typeface="Arial" panose="020B0604020202020204" pitchFamily="34" charset="0"/>
              <a:buChar char="•"/>
            </a:pPr>
            <a:r>
              <a:rPr lang="zh-CN" altLang="en-US" sz="2800" b="1">
                <a:latin typeface="黑体" panose="02010609060101010101" charset="-122"/>
                <a:ea typeface="黑体" panose="02010609060101010101" charset="-122"/>
              </a:rPr>
              <a:t>学科定位：以工学为主，管理学为辅，传承艺术学，涵盖经济学、教育学、文学等多学科的综合性院校。</a:t>
            </a:r>
            <a:endParaRPr lang="zh-CN" altLang="en-US" sz="2800" b="1">
              <a:latin typeface="黑体" panose="02010609060101010101" charset="-122"/>
              <a:ea typeface="黑体" panose="02010609060101010101" charset="-122"/>
            </a:endParaRPr>
          </a:p>
          <a:p>
            <a:pPr marL="457200" indent="-457200" fontAlgn="auto">
              <a:lnSpc>
                <a:spcPts val="4100"/>
              </a:lnSpc>
              <a:buFont typeface="Arial" panose="020B0604020202020204" pitchFamily="34" charset="0"/>
              <a:buChar char="•"/>
            </a:pPr>
            <a:r>
              <a:rPr lang="zh-CN" altLang="en-US" sz="2800" b="1">
                <a:latin typeface="黑体" panose="02010609060101010101" charset="-122"/>
                <a:ea typeface="黑体" panose="02010609060101010101" charset="-122"/>
              </a:rPr>
              <a:t>人才培养定位：适应地方经济社会发展需求，面向生产服务一线，培养具有良好的道德品质，具有创新精神和社会责任感，具有一定的理论基础和突出的实践能力，具有继续学习的能力和就业创业能力的高素质应用型人才。</a:t>
            </a:r>
            <a:endParaRPr lang="zh-CN" altLang="en-US" sz="2800" b="1">
              <a:latin typeface="黑体" panose="02010609060101010101" charset="-122"/>
              <a:ea typeface="黑体" panose="02010609060101010101" charset="-122"/>
            </a:endParaRPr>
          </a:p>
          <a:p>
            <a:pPr marL="457200" indent="-457200" fontAlgn="auto">
              <a:lnSpc>
                <a:spcPts val="4100"/>
              </a:lnSpc>
              <a:buFont typeface="Arial" panose="020B0604020202020204" pitchFamily="34" charset="0"/>
              <a:buChar char="•"/>
            </a:pPr>
            <a:r>
              <a:rPr lang="zh-CN" altLang="en-US" sz="2800" b="1">
                <a:latin typeface="黑体" panose="02010609060101010101" charset="-122"/>
                <a:ea typeface="黑体" panose="02010609060101010101" charset="-122"/>
              </a:rPr>
              <a:t>服务区域定位：立足山西，面向全国，走向世界，开拓未来，重点服务山西地方经济建设。</a:t>
            </a:r>
            <a:endParaRPr lang="zh-CN" altLang="en-US" sz="2800" b="1">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（四）办学特色</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0" name="圆角矩形 19"/>
          <p:cNvSpPr/>
          <p:nvPr/>
        </p:nvSpPr>
        <p:spPr>
          <a:xfrm rot="5400000">
            <a:off x="3516630" y="-1685290"/>
            <a:ext cx="5393055" cy="11338560"/>
          </a:xfrm>
          <a:prstGeom prst="roundRect">
            <a:avLst>
              <a:gd name="adj" fmla="val 0"/>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2" name="矩形 21"/>
          <p:cNvSpPr/>
          <p:nvPr/>
        </p:nvSpPr>
        <p:spPr>
          <a:xfrm>
            <a:off x="307340" y="1287145"/>
            <a:ext cx="435610" cy="5392420"/>
          </a:xfrm>
          <a:prstGeom prst="rect">
            <a:avLst/>
          </a:prstGeom>
          <a:solidFill>
            <a:srgbClr val="4BA9BA"/>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1"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5072380" y="418465"/>
            <a:ext cx="490283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1.打造三创育人办学特色</a:t>
            </a:r>
            <a:endParaRPr lang="zh-CN" altLang="en-US" sz="3200" b="1">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715010" y="1458595"/>
            <a:ext cx="10997565" cy="5220970"/>
          </a:xfrm>
          <a:prstGeom prst="rect">
            <a:avLst/>
          </a:prstGeom>
          <a:noFill/>
        </p:spPr>
        <p:txBody>
          <a:bodyPr wrap="square" rtlCol="0">
            <a:spAutoFit/>
          </a:bodyPr>
          <a:p>
            <a:pPr indent="812800" fontAlgn="auto">
              <a:lnSpc>
                <a:spcPts val="4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我校先于国家倡导的双创提出了“三创精神”。在创办“1+1”实验班时，就确立了“三创育人”理念，即：创新、创造、创业。指的是创新的意识，创造的能力，创业的目标。</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4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2014年10月，我校在本科生中创办“1+1”实验班，培养“一专多能、活学活用”的拔尖创新型人才，探索建立跨院系、跨学科、跨专业交叉培养人才的新机制。之后每年在大一新生中选拔有创新意识的学生专门进行创新创业创造能力的培养，这是非常有益的人才培养模式，从而构成了学校在“三创育人”方面的崭新实践，可以说收效颇丰，这个创举使实验班学生多次荣获省级、国家级奖项。</a:t>
            </a:r>
            <a:endParaRPr lang="zh-CN" altLang="en-US" sz="3200" b="1">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（四）办学特色</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0" name="圆角矩形 19"/>
          <p:cNvSpPr/>
          <p:nvPr/>
        </p:nvSpPr>
        <p:spPr>
          <a:xfrm rot="5400000">
            <a:off x="4445635" y="-1896745"/>
            <a:ext cx="3535680" cy="11338560"/>
          </a:xfrm>
          <a:prstGeom prst="roundRect">
            <a:avLst>
              <a:gd name="adj" fmla="val 0"/>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2" name="矩形 21"/>
          <p:cNvSpPr/>
          <p:nvPr/>
        </p:nvSpPr>
        <p:spPr>
          <a:xfrm>
            <a:off x="307340" y="2003425"/>
            <a:ext cx="435610" cy="3535680"/>
          </a:xfrm>
          <a:prstGeom prst="rect">
            <a:avLst/>
          </a:prstGeom>
          <a:solidFill>
            <a:srgbClr val="4BA9BA"/>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1"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5072380" y="418465"/>
            <a:ext cx="490283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1.打造三创育人办学特色</a:t>
            </a:r>
            <a:endParaRPr lang="zh-CN" altLang="en-US" sz="3200" b="1">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742950" y="2204720"/>
            <a:ext cx="10997565" cy="3169285"/>
          </a:xfrm>
          <a:prstGeom prst="rect">
            <a:avLst/>
          </a:prstGeom>
          <a:noFill/>
        </p:spPr>
        <p:txBody>
          <a:bodyPr wrap="square" rtlCol="0">
            <a:spAutoFit/>
          </a:bodyPr>
          <a:p>
            <a:pPr indent="863600" fontAlgn="auto">
              <a:lnSpc>
                <a:spcPts val="4000"/>
              </a:lnSpc>
              <a:extLst>
                <a:ext uri="{35155182-B16C-46BC-9424-99874614C6A1}">
                  <wpsdc:indentchars xmlns:wpsdc="http://www.wps.cn/officeDocument/2017/drawingmlCustomData" val="200" checksum="3662325579"/>
                </a:ext>
              </a:extLst>
            </a:pPr>
            <a:r>
              <a:rPr lang="zh-CN" altLang="en-US" sz="3200" b="1" spc="200">
                <a:solidFill>
                  <a:schemeClr val="tx1"/>
                </a:solidFill>
                <a:uFillTx/>
                <a:latin typeface="黑体" panose="02010609060101010101" charset="-122"/>
                <a:ea typeface="黑体" panose="02010609060101010101" charset="-122"/>
                <a:cs typeface="黑体" panose="02010609060101010101" charset="-122"/>
              </a:rPr>
              <a:t>10月中旬，我校正式成立创业学院。今后我们将继续以“1+1”实验班为平台，会同大学生创业园、众创空间，以创新创业大赛为抓手，激活创新活力和动力，培育师生创新创造创业的能力，组成教师和学生共同参与的教科研活动项目团队，将成果转化为教学内容，推动教学改革，推动产学研探索。</a:t>
            </a:r>
            <a:endParaRPr lang="zh-CN" altLang="en-US" sz="3200" b="1" spc="200">
              <a:solidFill>
                <a:schemeClr val="tx1"/>
              </a:solidFill>
              <a:uFillTx/>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072380" y="418465"/>
            <a:ext cx="490283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2.营造浓厚校园文化特色</a:t>
            </a:r>
            <a:endParaRPr lang="zh-CN" altLang="en-US" sz="3200" b="1">
              <a:latin typeface="黑体" panose="02010609060101010101" charset="-122"/>
              <a:ea typeface="黑体" panose="02010609060101010101" charset="-122"/>
              <a:cs typeface="黑体" panose="02010609060101010101" charset="-122"/>
            </a:endParaRPr>
          </a:p>
        </p:txBody>
      </p:sp>
      <p:sp>
        <p:nvSpPr>
          <p:cNvPr id="108" name="梯形 107"/>
          <p:cNvSpPr/>
          <p:nvPr/>
        </p:nvSpPr>
        <p:spPr>
          <a:xfrm rot="16200000">
            <a:off x="3933825" y="-897255"/>
            <a:ext cx="5136515" cy="9681210"/>
          </a:xfrm>
          <a:prstGeom prst="trapezoid">
            <a:avLst>
              <a:gd name="adj" fmla="val 4960"/>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17" name="任意多边形 90"/>
          <p:cNvSpPr/>
          <p:nvPr/>
        </p:nvSpPr>
        <p:spPr bwMode="auto">
          <a:xfrm rot="16200000">
            <a:off x="1148741" y="5736900"/>
            <a:ext cx="1036053" cy="765970"/>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0">
                <a:srgbClr val="1A3F6C"/>
              </a:gs>
              <a:gs pos="100000">
                <a:srgbClr val="1A3F6C"/>
              </a:gs>
            </a:gsLst>
            <a:lin ang="0" scaled="0"/>
          </a:gradFill>
          <a:ln w="25400">
            <a:noFill/>
          </a:ln>
          <a:effectLst/>
          <a:scene3d>
            <a:camera prst="orthographicFront">
              <a:rot lat="600000" lon="20399993" rev="0"/>
            </a:camera>
            <a:lightRig rig="threePt" dir="t"/>
          </a:scene3d>
        </p:spPr>
        <p:txBody>
          <a:bodyPr vert="horz" wrap="square" lIns="91440" tIns="45720" rIns="91440" bIns="45720" numCol="1" anchor="t" anchorCtr="0" compatLnSpc="1">
            <a:noAutofit/>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 name="文本框 2"/>
          <p:cNvSpPr txBox="1"/>
          <p:nvPr/>
        </p:nvSpPr>
        <p:spPr>
          <a:xfrm>
            <a:off x="2328545" y="1590040"/>
            <a:ext cx="8663305" cy="4707890"/>
          </a:xfrm>
          <a:prstGeom prst="rect">
            <a:avLst/>
          </a:prstGeom>
          <a:noFill/>
        </p:spPr>
        <p:txBody>
          <a:bodyPr wrap="square" rtlCol="0">
            <a:spAutoFit/>
          </a:bodyPr>
          <a:p>
            <a:pPr indent="889000" fontAlgn="auto">
              <a:lnSpc>
                <a:spcPts val="4500"/>
              </a:lnSpc>
              <a:extLst>
                <a:ext uri="{35155182-B16C-46BC-9424-99874614C6A1}">
                  <wpsdc:indentchars xmlns:wpsdc="http://www.wps.cn/officeDocument/2017/drawingmlCustomData" val="200" checksum="1145978172"/>
                </a:ext>
              </a:extLst>
            </a:pPr>
            <a:r>
              <a:rPr lang="zh-CN" altLang="en-US" sz="3200" b="1" spc="300">
                <a:solidFill>
                  <a:schemeClr val="tx1"/>
                </a:solidFill>
                <a:uFillTx/>
                <a:latin typeface="黑体" panose="02010609060101010101" charset="-122"/>
                <a:ea typeface="黑体" panose="02010609060101010101" charset="-122"/>
                <a:cs typeface="黑体" panose="02010609060101010101" charset="-122"/>
              </a:rPr>
              <a:t>30年来，我校继承和弘扬学校艰苦创业、勇于拼搏的优良传统，积极重视校园文化建设，逐步构建起具有自身特色的校园文化体系。围绕学校人才培养目标，“用先进的文化感染人，用高雅的艺术陶冶人，用精彩的活动影响人”为活动宗旨，以校园文化节为载体，打造独具特色、覆盖面广、形式新颖的校园文化体系。</a:t>
            </a:r>
            <a:endParaRPr lang="zh-CN" altLang="en-US" sz="3200" b="1" spc="300">
              <a:solidFill>
                <a:schemeClr val="tx1"/>
              </a:solidFill>
              <a:uFillTx/>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072380" y="418465"/>
            <a:ext cx="490283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校园文化十大亮点：</a:t>
            </a:r>
            <a:endParaRPr lang="zh-CN" altLang="en-US" sz="3200" b="1">
              <a:latin typeface="黑体" panose="02010609060101010101" charset="-122"/>
              <a:ea typeface="黑体" panose="02010609060101010101" charset="-122"/>
              <a:cs typeface="黑体" panose="02010609060101010101" charset="-122"/>
            </a:endParaRPr>
          </a:p>
        </p:txBody>
      </p:sp>
      <p:grpSp>
        <p:nvGrpSpPr>
          <p:cNvPr id="5122" name="组合 4"/>
          <p:cNvGrpSpPr/>
          <p:nvPr/>
        </p:nvGrpSpPr>
        <p:grpSpPr>
          <a:xfrm>
            <a:off x="730250" y="1550035"/>
            <a:ext cx="11057890" cy="5010785"/>
            <a:chOff x="1665167" y="1115627"/>
            <a:chExt cx="3769590" cy="4730110"/>
          </a:xfrm>
        </p:grpSpPr>
        <p:sp>
          <p:nvSpPr>
            <p:cNvPr id="43" name="圆角矩形 16"/>
            <p:cNvSpPr/>
            <p:nvPr/>
          </p:nvSpPr>
          <p:spPr>
            <a:xfrm>
              <a:off x="1665167" y="1190610"/>
              <a:ext cx="3769590" cy="4655127"/>
            </a:xfrm>
            <a:prstGeom prst="roundRect">
              <a:avLst>
                <a:gd name="adj" fmla="val 4670"/>
              </a:avLst>
            </a:prstGeom>
            <a:gradFill flip="none" rotWithShape="1">
              <a:gsLst>
                <a:gs pos="0">
                  <a:schemeClr val="bg1">
                    <a:lumMod val="50000"/>
                  </a:schemeClr>
                </a:gs>
                <a:gs pos="100000">
                  <a:schemeClr val="tx1">
                    <a:lumMod val="75000"/>
                    <a:lumOff val="25000"/>
                  </a:schemeClr>
                </a:gs>
              </a:gsLst>
              <a:lin ang="2700000" scaled="1"/>
              <a:tileRect/>
            </a:gra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圆角矩形 17"/>
            <p:cNvSpPr/>
            <p:nvPr/>
          </p:nvSpPr>
          <p:spPr>
            <a:xfrm>
              <a:off x="1754635" y="1360823"/>
              <a:ext cx="3573403" cy="4352627"/>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5159" name="组合 16"/>
            <p:cNvGrpSpPr/>
            <p:nvPr/>
          </p:nvGrpSpPr>
          <p:grpSpPr>
            <a:xfrm>
              <a:off x="1965492" y="1443022"/>
              <a:ext cx="3168938" cy="213302"/>
              <a:chOff x="2149634" y="1165384"/>
              <a:chExt cx="3485832" cy="234632"/>
            </a:xfrm>
          </p:grpSpPr>
          <p:grpSp>
            <p:nvGrpSpPr>
              <p:cNvPr id="5230" name="组合 17"/>
              <p:cNvGrpSpPr/>
              <p:nvPr/>
            </p:nvGrpSpPr>
            <p:grpSpPr>
              <a:xfrm>
                <a:off x="2149634" y="1165384"/>
                <a:ext cx="234632" cy="234632"/>
                <a:chOff x="2483009" y="1114425"/>
                <a:chExt cx="209550" cy="209550"/>
              </a:xfrm>
            </p:grpSpPr>
            <p:sp>
              <p:nvSpPr>
                <p:cNvPr id="104" name="椭圆 10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5" name="椭圆 10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1" name="组合 18"/>
              <p:cNvGrpSpPr/>
              <p:nvPr/>
            </p:nvGrpSpPr>
            <p:grpSpPr>
              <a:xfrm>
                <a:off x="2510879" y="1165384"/>
                <a:ext cx="234632" cy="234632"/>
                <a:chOff x="2483009" y="1114425"/>
                <a:chExt cx="209550" cy="209550"/>
              </a:xfrm>
            </p:grpSpPr>
            <p:sp>
              <p:nvSpPr>
                <p:cNvPr id="102" name="椭圆 10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3" name="椭圆 10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2" name="组合 19"/>
              <p:cNvGrpSpPr/>
              <p:nvPr/>
            </p:nvGrpSpPr>
            <p:grpSpPr>
              <a:xfrm>
                <a:off x="2872123" y="1165384"/>
                <a:ext cx="234632" cy="234632"/>
                <a:chOff x="2483009" y="1114425"/>
                <a:chExt cx="209550" cy="209550"/>
              </a:xfrm>
            </p:grpSpPr>
            <p:sp>
              <p:nvSpPr>
                <p:cNvPr id="100" name="椭圆 9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1" name="椭圆 10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3" name="组合 20"/>
              <p:cNvGrpSpPr/>
              <p:nvPr/>
            </p:nvGrpSpPr>
            <p:grpSpPr>
              <a:xfrm>
                <a:off x="3233367" y="1165384"/>
                <a:ext cx="234632" cy="234632"/>
                <a:chOff x="2483009" y="1114425"/>
                <a:chExt cx="209550" cy="209550"/>
              </a:xfrm>
            </p:grpSpPr>
            <p:sp>
              <p:nvSpPr>
                <p:cNvPr id="98" name="椭圆 9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9" name="椭圆 9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4" name="组合 21"/>
              <p:cNvGrpSpPr/>
              <p:nvPr/>
            </p:nvGrpSpPr>
            <p:grpSpPr>
              <a:xfrm>
                <a:off x="3594612" y="1165384"/>
                <a:ext cx="234632" cy="234632"/>
                <a:chOff x="2483009" y="1114425"/>
                <a:chExt cx="209550" cy="209550"/>
              </a:xfrm>
            </p:grpSpPr>
            <p:sp>
              <p:nvSpPr>
                <p:cNvPr id="96" name="椭圆 9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7" name="椭圆 9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5" name="组合 22"/>
              <p:cNvGrpSpPr/>
              <p:nvPr/>
            </p:nvGrpSpPr>
            <p:grpSpPr>
              <a:xfrm>
                <a:off x="3955856" y="1165384"/>
                <a:ext cx="234632" cy="234632"/>
                <a:chOff x="2483009" y="1114425"/>
                <a:chExt cx="209550" cy="209550"/>
              </a:xfrm>
            </p:grpSpPr>
            <p:sp>
              <p:nvSpPr>
                <p:cNvPr id="94" name="椭圆 9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5" name="椭圆 9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6" name="组合 23"/>
              <p:cNvGrpSpPr/>
              <p:nvPr/>
            </p:nvGrpSpPr>
            <p:grpSpPr>
              <a:xfrm>
                <a:off x="4317101" y="1165384"/>
                <a:ext cx="234632" cy="234632"/>
                <a:chOff x="2483009" y="1114425"/>
                <a:chExt cx="209550" cy="209550"/>
              </a:xfrm>
            </p:grpSpPr>
            <p:sp>
              <p:nvSpPr>
                <p:cNvPr id="92" name="椭圆 9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3" name="椭圆 9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7" name="组合 24"/>
              <p:cNvGrpSpPr/>
              <p:nvPr/>
            </p:nvGrpSpPr>
            <p:grpSpPr>
              <a:xfrm>
                <a:off x="4678345" y="1165384"/>
                <a:ext cx="234632" cy="234632"/>
                <a:chOff x="2483009" y="1114425"/>
                <a:chExt cx="209550" cy="209550"/>
              </a:xfrm>
            </p:grpSpPr>
            <p:sp>
              <p:nvSpPr>
                <p:cNvPr id="90" name="椭圆 8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1" name="椭圆 9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8" name="组合 25"/>
              <p:cNvGrpSpPr/>
              <p:nvPr/>
            </p:nvGrpSpPr>
            <p:grpSpPr>
              <a:xfrm>
                <a:off x="5039590" y="1165384"/>
                <a:ext cx="234632" cy="234632"/>
                <a:chOff x="2483009" y="1114425"/>
                <a:chExt cx="209550" cy="209550"/>
              </a:xfrm>
            </p:grpSpPr>
            <p:sp>
              <p:nvSpPr>
                <p:cNvPr id="88" name="椭圆 8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9" name="椭圆 8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9" name="组合 26"/>
              <p:cNvGrpSpPr/>
              <p:nvPr/>
            </p:nvGrpSpPr>
            <p:grpSpPr>
              <a:xfrm>
                <a:off x="5400834" y="1165384"/>
                <a:ext cx="234632" cy="234632"/>
                <a:chOff x="2483009" y="1114425"/>
                <a:chExt cx="209550" cy="209550"/>
              </a:xfrm>
            </p:grpSpPr>
            <p:sp>
              <p:nvSpPr>
                <p:cNvPr id="86" name="椭圆 8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7" name="椭圆 8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5160" name="组合 47"/>
            <p:cNvGrpSpPr/>
            <p:nvPr/>
          </p:nvGrpSpPr>
          <p:grpSpPr>
            <a:xfrm>
              <a:off x="2020452" y="1115627"/>
              <a:ext cx="86065" cy="440911"/>
              <a:chOff x="2244442" y="772895"/>
              <a:chExt cx="94671" cy="485002"/>
            </a:xfrm>
          </p:grpSpPr>
          <p:sp>
            <p:nvSpPr>
              <p:cNvPr id="74" name="圆角矩形 4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5" name="圆角矩形 4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1" name="组合 50"/>
            <p:cNvGrpSpPr/>
            <p:nvPr/>
          </p:nvGrpSpPr>
          <p:grpSpPr>
            <a:xfrm>
              <a:off x="2350139" y="1115627"/>
              <a:ext cx="86065" cy="440911"/>
              <a:chOff x="2244442" y="772895"/>
              <a:chExt cx="94671" cy="485002"/>
            </a:xfrm>
          </p:grpSpPr>
          <p:sp>
            <p:nvSpPr>
              <p:cNvPr id="72"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3"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2" name="组合 53"/>
            <p:cNvGrpSpPr/>
            <p:nvPr/>
          </p:nvGrpSpPr>
          <p:grpSpPr>
            <a:xfrm>
              <a:off x="2679826" y="1115627"/>
              <a:ext cx="86065" cy="440911"/>
              <a:chOff x="2244442" y="772895"/>
              <a:chExt cx="94671" cy="485002"/>
            </a:xfrm>
          </p:grpSpPr>
          <p:sp>
            <p:nvSpPr>
              <p:cNvPr id="70" name="圆角矩形 4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1" name="圆角矩形 4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3" name="组合 56"/>
            <p:cNvGrpSpPr/>
            <p:nvPr/>
          </p:nvGrpSpPr>
          <p:grpSpPr>
            <a:xfrm>
              <a:off x="3009512" y="1115627"/>
              <a:ext cx="86065" cy="440911"/>
              <a:chOff x="2244442" y="772895"/>
              <a:chExt cx="94671" cy="485002"/>
            </a:xfrm>
          </p:grpSpPr>
          <p:sp>
            <p:nvSpPr>
              <p:cNvPr id="68" name="圆角矩形 4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4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4" name="组合 59"/>
            <p:cNvGrpSpPr/>
            <p:nvPr/>
          </p:nvGrpSpPr>
          <p:grpSpPr>
            <a:xfrm>
              <a:off x="3339200" y="1115627"/>
              <a:ext cx="86065" cy="440911"/>
              <a:chOff x="2244442" y="772895"/>
              <a:chExt cx="94671" cy="485002"/>
            </a:xfrm>
          </p:grpSpPr>
          <p:sp>
            <p:nvSpPr>
              <p:cNvPr id="66"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7"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5" name="组合 62"/>
            <p:cNvGrpSpPr/>
            <p:nvPr/>
          </p:nvGrpSpPr>
          <p:grpSpPr>
            <a:xfrm>
              <a:off x="3668886" y="1115627"/>
              <a:ext cx="86065" cy="440911"/>
              <a:chOff x="2244442" y="772895"/>
              <a:chExt cx="94671" cy="485002"/>
            </a:xfrm>
          </p:grpSpPr>
          <p:sp>
            <p:nvSpPr>
              <p:cNvPr id="64" name="圆角矩形 3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5" name="圆角矩形 3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6" name="组合 65"/>
            <p:cNvGrpSpPr/>
            <p:nvPr/>
          </p:nvGrpSpPr>
          <p:grpSpPr>
            <a:xfrm>
              <a:off x="3998573" y="1115627"/>
              <a:ext cx="86065" cy="440911"/>
              <a:chOff x="2244442" y="772895"/>
              <a:chExt cx="94671" cy="485002"/>
            </a:xfrm>
          </p:grpSpPr>
          <p:sp>
            <p:nvSpPr>
              <p:cNvPr id="62" name="圆角矩形 3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3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7" name="组合 68"/>
            <p:cNvGrpSpPr/>
            <p:nvPr/>
          </p:nvGrpSpPr>
          <p:grpSpPr>
            <a:xfrm>
              <a:off x="4328260" y="1115627"/>
              <a:ext cx="86065" cy="440911"/>
              <a:chOff x="2244442" y="772895"/>
              <a:chExt cx="94671" cy="485002"/>
            </a:xfrm>
          </p:grpSpPr>
          <p:sp>
            <p:nvSpPr>
              <p:cNvPr id="60" name="圆角矩形 3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1" name="圆角矩形 3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8" name="组合 71"/>
            <p:cNvGrpSpPr/>
            <p:nvPr/>
          </p:nvGrpSpPr>
          <p:grpSpPr>
            <a:xfrm>
              <a:off x="4657947" y="1115627"/>
              <a:ext cx="86065" cy="440911"/>
              <a:chOff x="2244442" y="772895"/>
              <a:chExt cx="94671" cy="485002"/>
            </a:xfrm>
          </p:grpSpPr>
          <p:sp>
            <p:nvSpPr>
              <p:cNvPr id="58" name="圆角矩形 3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9" name="圆角矩形 3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9" name="组合 87"/>
            <p:cNvGrpSpPr/>
            <p:nvPr/>
          </p:nvGrpSpPr>
          <p:grpSpPr>
            <a:xfrm>
              <a:off x="4987634" y="1115627"/>
              <a:ext cx="86065" cy="440911"/>
              <a:chOff x="2244442" y="772895"/>
              <a:chExt cx="94671" cy="485002"/>
            </a:xfrm>
          </p:grpSpPr>
          <p:sp>
            <p:nvSpPr>
              <p:cNvPr id="56" name="圆角矩形 3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3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sp>
        <p:nvSpPr>
          <p:cNvPr id="4" name="文本框 3"/>
          <p:cNvSpPr txBox="1"/>
          <p:nvPr/>
        </p:nvSpPr>
        <p:spPr>
          <a:xfrm>
            <a:off x="1611630" y="2122805"/>
            <a:ext cx="9460230" cy="4130675"/>
          </a:xfrm>
          <a:prstGeom prst="rect">
            <a:avLst/>
          </a:prstGeom>
          <a:noFill/>
        </p:spPr>
        <p:txBody>
          <a:bodyPr wrap="square" rtlCol="0">
            <a:spAutoFit/>
          </a:bodyPr>
          <a:p>
            <a:pPr fontAlgn="auto">
              <a:lnSpc>
                <a:spcPts val="4500"/>
              </a:lnSpc>
            </a:pPr>
            <a:r>
              <a:rPr lang="zh-CN" altLang="en-US" sz="3200" b="1">
                <a:latin typeface="黑体" panose="02010609060101010101" charset="-122"/>
                <a:ea typeface="黑体" panose="02010609060101010101" charset="-122"/>
                <a:cs typeface="黑体" panose="02010609060101010101" charset="-122"/>
              </a:rPr>
              <a:t>（1）党建文化常抓不懈。</a:t>
            </a:r>
            <a:r>
              <a:rPr lang="zh-CN" altLang="en-US" sz="3200">
                <a:latin typeface="黑体" panose="02010609060101010101" charset="-122"/>
                <a:ea typeface="黑体" panose="02010609060101010101" charset="-122"/>
                <a:cs typeface="黑体" panose="02010609060101010101" charset="-122"/>
              </a:rPr>
              <a:t>作为民办高校，我校从建校伊始就始终将党建文化摆在首位，常抓不懈。上学期，学校充分利用“建党100周年”主题活动、“建校30年”校庆活动契机，分别开展了“红船精神·不忘初心”学党史主题演讲、深入学习贯彻习近平总书记“重要讲话精神，牢记领袖嘱托，传承红色基因，践行初心使命，持续砥砺奋进。</a:t>
            </a:r>
            <a:endParaRPr lang="zh-CN" altLang="en-US" sz="32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直角三角形 7"/>
          <p:cNvSpPr/>
          <p:nvPr/>
        </p:nvSpPr>
        <p:spPr>
          <a:xfrm flipV="1">
            <a:off x="3129094" y="2273417"/>
            <a:ext cx="570451" cy="570451"/>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0" name="矩形 9"/>
          <p:cNvSpPr/>
          <p:nvPr/>
        </p:nvSpPr>
        <p:spPr>
          <a:xfrm>
            <a:off x="0" y="0"/>
            <a:ext cx="32381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2" name="矩形 11"/>
          <p:cNvSpPr/>
          <p:nvPr/>
        </p:nvSpPr>
        <p:spPr>
          <a:xfrm>
            <a:off x="747395" y="1278255"/>
            <a:ext cx="3160395" cy="174498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nvGrpSpPr>
          <p:cNvPr id="13" name="组合 12"/>
          <p:cNvGrpSpPr/>
          <p:nvPr/>
        </p:nvGrpSpPr>
        <p:grpSpPr>
          <a:xfrm>
            <a:off x="4473176" y="1280795"/>
            <a:ext cx="6978824" cy="886460"/>
            <a:chOff x="6031302" y="1412786"/>
            <a:chExt cx="4482473" cy="1063810"/>
          </a:xfrm>
        </p:grpSpPr>
        <p:sp>
          <p:nvSpPr>
            <p:cNvPr id="14" name="矩形: 圆角 13"/>
            <p:cNvSpPr/>
            <p:nvPr/>
          </p:nvSpPr>
          <p:spPr>
            <a:xfrm>
              <a:off x="6031302" y="1412786"/>
              <a:ext cx="715791" cy="97998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5" name="文本框 14"/>
            <p:cNvSpPr txBox="1"/>
            <p:nvPr/>
          </p:nvSpPr>
          <p:spPr>
            <a:xfrm>
              <a:off x="6097375" y="1475328"/>
              <a:ext cx="616227" cy="995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n-cs"/>
                </a:rPr>
                <a:t>一</a:t>
              </a:r>
              <a:endParaRPr kumimoji="0" lang="zh-CN" altLang="en-US" sz="4800" b="1"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n-cs"/>
              </a:endParaRPr>
            </a:p>
          </p:txBody>
        </p:sp>
        <p:grpSp>
          <p:nvGrpSpPr>
            <p:cNvPr id="16" name="组合 15"/>
            <p:cNvGrpSpPr/>
            <p:nvPr/>
          </p:nvGrpSpPr>
          <p:grpSpPr>
            <a:xfrm>
              <a:off x="7109791" y="1469177"/>
              <a:ext cx="3403984" cy="1007419"/>
              <a:chOff x="7109791" y="1469177"/>
              <a:chExt cx="3403984" cy="1007419"/>
            </a:xfrm>
            <a:solidFill>
              <a:schemeClr val="accent1"/>
            </a:solidFill>
          </p:grpSpPr>
          <p:sp>
            <p:nvSpPr>
              <p:cNvPr id="17" name="矩形: 圆角 16"/>
              <p:cNvSpPr/>
              <p:nvPr/>
            </p:nvSpPr>
            <p:spPr>
              <a:xfrm>
                <a:off x="7109791" y="1469177"/>
                <a:ext cx="3403984" cy="100741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8" name="文本框 17"/>
              <p:cNvSpPr txBox="1"/>
              <p:nvPr/>
            </p:nvSpPr>
            <p:spPr>
              <a:xfrm>
                <a:off x="7339398" y="1532665"/>
                <a:ext cx="2727933" cy="848152"/>
              </a:xfrm>
              <a:prstGeom prst="rect">
                <a:avLst/>
              </a:prstGeom>
              <a:grpFill/>
            </p:spPr>
            <p:txBody>
              <a:bodyPr wrap="square" rtlCol="0">
                <a:spAutoFit/>
              </a:bodyPr>
              <a:lstStyle/>
              <a:p>
                <a:pPr algn="dist"/>
                <a:r>
                  <a:rPr lang="zh-CN" altLang="en-US" sz="4000" b="1" spc="200" dirty="0">
                    <a:solidFill>
                      <a:schemeClr val="bg1"/>
                    </a:solidFill>
                    <a:uFillTx/>
                    <a:latin typeface="黑体" panose="02010609060101010101" charset="-122"/>
                    <a:ea typeface="黑体" panose="02010609060101010101" charset="-122"/>
                    <a:cs typeface="微软雅黑" panose="020B0503020204020204" pitchFamily="34" charset="-122"/>
                    <a:sym typeface="+mn-ea"/>
                  </a:rPr>
                  <a:t>学校发展概况</a:t>
                </a:r>
                <a:endParaRPr lang="zh-CN" altLang="en-US" sz="4000" b="1" spc="200" dirty="0">
                  <a:solidFill>
                    <a:schemeClr val="bg1"/>
                  </a:solidFill>
                  <a:uFillTx/>
                  <a:latin typeface="黑体" panose="02010609060101010101" charset="-122"/>
                  <a:ea typeface="黑体" panose="02010609060101010101" charset="-122"/>
                  <a:cs typeface="微软雅黑" panose="020B0503020204020204" pitchFamily="34" charset="-122"/>
                  <a:sym typeface="+mn-ea"/>
                </a:endParaRPr>
              </a:p>
            </p:txBody>
          </p:sp>
        </p:grpSp>
      </p:grpSp>
      <p:sp>
        <p:nvSpPr>
          <p:cNvPr id="34" name="文本框 33"/>
          <p:cNvSpPr txBox="1"/>
          <p:nvPr/>
        </p:nvSpPr>
        <p:spPr>
          <a:xfrm>
            <a:off x="1205230" y="1597660"/>
            <a:ext cx="2244090" cy="1106805"/>
          </a:xfrm>
          <a:prstGeom prst="rect">
            <a:avLst/>
          </a:prstGeom>
          <a:noFill/>
        </p:spPr>
        <p:txBody>
          <a:bodyPr wrap="square" rtlCol="0">
            <a:spAutoFit/>
          </a:bodyPr>
          <a:lstStyle/>
          <a:p>
            <a:pPr algn="dist"/>
            <a:r>
              <a:rPr lang="zh-CN" altLang="en-US" sz="6600" b="1" dirty="0">
                <a:solidFill>
                  <a:schemeClr val="bg1"/>
                </a:solidFill>
                <a:latin typeface="方正大标宋简体" panose="02000000000000000000" charset="-122"/>
                <a:ea typeface="方正大标宋简体" panose="02000000000000000000" charset="-122"/>
                <a:cs typeface="方正大标宋简体" panose="02000000000000000000" charset="-122"/>
              </a:rPr>
              <a:t>目</a:t>
            </a:r>
            <a:r>
              <a:rPr lang="en-US" altLang="zh-CN" sz="6600" b="1" dirty="0">
                <a:solidFill>
                  <a:schemeClr val="bg1"/>
                </a:solidFill>
                <a:latin typeface="方正大标宋简体" panose="02000000000000000000" charset="-122"/>
                <a:ea typeface="方正大标宋简体" panose="02000000000000000000" charset="-122"/>
                <a:cs typeface="方正大标宋简体" panose="02000000000000000000" charset="-122"/>
              </a:rPr>
              <a:t> </a:t>
            </a:r>
            <a:r>
              <a:rPr lang="zh-CN" altLang="en-US" sz="6600" b="1" dirty="0">
                <a:solidFill>
                  <a:schemeClr val="bg1"/>
                </a:solidFill>
                <a:latin typeface="方正大标宋简体" panose="02000000000000000000" charset="-122"/>
                <a:ea typeface="方正大标宋简体" panose="02000000000000000000" charset="-122"/>
                <a:cs typeface="方正大标宋简体" panose="02000000000000000000" charset="-122"/>
              </a:rPr>
              <a:t>录</a:t>
            </a:r>
            <a:endParaRPr lang="zh-CN" altLang="en-US" sz="6600" b="1" dirty="0">
              <a:solidFill>
                <a:schemeClr val="bg1"/>
              </a:solidFill>
              <a:latin typeface="方正大标宋简体" panose="02000000000000000000" charset="-122"/>
              <a:ea typeface="方正大标宋简体" panose="02000000000000000000" charset="-122"/>
              <a:cs typeface="方正大标宋简体" panose="02000000000000000000" charset="-122"/>
            </a:endParaRPr>
          </a:p>
        </p:txBody>
      </p:sp>
      <p:grpSp>
        <p:nvGrpSpPr>
          <p:cNvPr id="2" name="组合 1"/>
          <p:cNvGrpSpPr/>
          <p:nvPr/>
        </p:nvGrpSpPr>
        <p:grpSpPr>
          <a:xfrm>
            <a:off x="4514216" y="3023235"/>
            <a:ext cx="6937832" cy="1497965"/>
            <a:chOff x="6105044" y="1469177"/>
            <a:chExt cx="4626583" cy="1797656"/>
          </a:xfrm>
        </p:grpSpPr>
        <p:sp>
          <p:nvSpPr>
            <p:cNvPr id="3" name="矩形: 圆角 13"/>
            <p:cNvSpPr/>
            <p:nvPr/>
          </p:nvSpPr>
          <p:spPr>
            <a:xfrm>
              <a:off x="6105044" y="1722937"/>
              <a:ext cx="715791" cy="97998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文本框 3"/>
            <p:cNvSpPr txBox="1"/>
            <p:nvPr/>
          </p:nvSpPr>
          <p:spPr>
            <a:xfrm>
              <a:off x="6146063" y="1717657"/>
              <a:ext cx="616227" cy="995988"/>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n-cs"/>
                </a:rPr>
                <a:t>二</a:t>
              </a:r>
              <a:endParaRPr kumimoji="0" lang="zh-CN" altLang="en-US" sz="4800" b="1"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n-cs"/>
              </a:endParaRPr>
            </a:p>
          </p:txBody>
        </p:sp>
        <p:grpSp>
          <p:nvGrpSpPr>
            <p:cNvPr id="5" name="组合 4"/>
            <p:cNvGrpSpPr/>
            <p:nvPr/>
          </p:nvGrpSpPr>
          <p:grpSpPr>
            <a:xfrm>
              <a:off x="7197447" y="1469177"/>
              <a:ext cx="3534180" cy="1797656"/>
              <a:chOff x="7197447" y="1469177"/>
              <a:chExt cx="3534180" cy="1797656"/>
            </a:xfrm>
            <a:solidFill>
              <a:schemeClr val="accent1"/>
            </a:solidFill>
          </p:grpSpPr>
          <p:sp>
            <p:nvSpPr>
              <p:cNvPr id="6" name="矩形: 圆角 16"/>
              <p:cNvSpPr/>
              <p:nvPr/>
            </p:nvSpPr>
            <p:spPr>
              <a:xfrm>
                <a:off x="7197447" y="1469177"/>
                <a:ext cx="3534180" cy="179765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 name="文本框 6"/>
              <p:cNvSpPr txBox="1"/>
              <p:nvPr/>
            </p:nvSpPr>
            <p:spPr>
              <a:xfrm>
                <a:off x="7339415" y="1532426"/>
                <a:ext cx="3369316" cy="1586570"/>
              </a:xfrm>
              <a:prstGeom prst="rect">
                <a:avLst/>
              </a:prstGeom>
              <a:grpFill/>
            </p:spPr>
            <p:txBody>
              <a:bodyPr wrap="square" rtlCol="0">
                <a:spAutoFit/>
              </a:bodyPr>
              <a:p>
                <a:pPr algn="l"/>
                <a:r>
                  <a:rPr lang="zh-CN" altLang="en-US" sz="4000" b="1" dirty="0">
                    <a:solidFill>
                      <a:schemeClr val="bg1"/>
                    </a:solidFill>
                    <a:uFillTx/>
                    <a:latin typeface="黑体" panose="02010609060101010101" charset="-122"/>
                    <a:ea typeface="黑体" panose="02010609060101010101" charset="-122"/>
                    <a:cs typeface="微软雅黑" panose="020B0503020204020204" pitchFamily="34" charset="-122"/>
                    <a:sym typeface="+mn-ea"/>
                  </a:rPr>
                  <a:t>“十三五”发展建设的十大成果</a:t>
                </a:r>
                <a:endParaRPr kumimoji="0" lang="zh-CN" altLang="en-US" sz="4000" b="1" i="0" u="none" strike="noStrike" kern="1200" cap="none" spc="200" normalizeH="0" baseline="0" noProof="0" dirty="0">
                  <a:ln>
                    <a:noFill/>
                  </a:ln>
                  <a:solidFill>
                    <a:schemeClr val="bg1"/>
                  </a:solidFill>
                  <a:effectLst/>
                  <a:uLnTx/>
                  <a:uFillTx/>
                  <a:latin typeface="黑体" panose="02010609060101010101" charset="-122"/>
                  <a:ea typeface="黑体" panose="02010609060101010101" charset="-122"/>
                  <a:cs typeface="微软雅黑" panose="020B0503020204020204" pitchFamily="34" charset="-122"/>
                  <a:sym typeface="+mn-ea"/>
                </a:endParaRPr>
              </a:p>
            </p:txBody>
          </p:sp>
        </p:grpSp>
      </p:grpSp>
      <p:grpSp>
        <p:nvGrpSpPr>
          <p:cNvPr id="9" name="组合 8"/>
          <p:cNvGrpSpPr/>
          <p:nvPr/>
        </p:nvGrpSpPr>
        <p:grpSpPr>
          <a:xfrm>
            <a:off x="4574140" y="5122545"/>
            <a:ext cx="6878495" cy="839470"/>
            <a:chOff x="6096151" y="1469177"/>
            <a:chExt cx="4418032" cy="1007419"/>
          </a:xfrm>
        </p:grpSpPr>
        <p:sp>
          <p:nvSpPr>
            <p:cNvPr id="11" name="矩形: 圆角 13"/>
            <p:cNvSpPr/>
            <p:nvPr/>
          </p:nvSpPr>
          <p:spPr>
            <a:xfrm>
              <a:off x="6096151" y="1469177"/>
              <a:ext cx="715791" cy="97998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5" name="文本框 34"/>
            <p:cNvSpPr txBox="1"/>
            <p:nvPr/>
          </p:nvSpPr>
          <p:spPr>
            <a:xfrm>
              <a:off x="6130819" y="1475328"/>
              <a:ext cx="616227" cy="995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n-cs"/>
                </a:rPr>
                <a:t>三</a:t>
              </a:r>
              <a:endParaRPr kumimoji="0" lang="zh-CN" altLang="en-US" sz="4800" b="1"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n-cs"/>
              </a:endParaRPr>
            </a:p>
          </p:txBody>
        </p:sp>
        <p:grpSp>
          <p:nvGrpSpPr>
            <p:cNvPr id="36" name="组合 35"/>
            <p:cNvGrpSpPr/>
            <p:nvPr/>
          </p:nvGrpSpPr>
          <p:grpSpPr>
            <a:xfrm>
              <a:off x="7109791" y="1469177"/>
              <a:ext cx="3404392" cy="1007419"/>
              <a:chOff x="7109791" y="1469177"/>
              <a:chExt cx="3404392" cy="1007419"/>
            </a:xfrm>
            <a:solidFill>
              <a:schemeClr val="accent1"/>
            </a:solidFill>
          </p:grpSpPr>
          <p:sp>
            <p:nvSpPr>
              <p:cNvPr id="37" name="矩形: 圆角 16"/>
              <p:cNvSpPr/>
              <p:nvPr/>
            </p:nvSpPr>
            <p:spPr>
              <a:xfrm>
                <a:off x="7109791" y="1469177"/>
                <a:ext cx="3404392" cy="100741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8" name="文本框 37"/>
              <p:cNvSpPr txBox="1"/>
              <p:nvPr/>
            </p:nvSpPr>
            <p:spPr>
              <a:xfrm>
                <a:off x="7157102" y="1535475"/>
                <a:ext cx="3309361" cy="848152"/>
              </a:xfrm>
              <a:prstGeom prst="rect">
                <a:avLst/>
              </a:prstGeom>
              <a:grpFill/>
            </p:spPr>
            <p:txBody>
              <a:bodyPr wrap="square" rtlCol="0">
                <a:spAutoFit/>
              </a:bodyPr>
              <a:lstStyle/>
              <a:p>
                <a:pPr algn="dist"/>
                <a:r>
                  <a:rPr lang="zh-CN" altLang="en-US" sz="4000" b="1" dirty="0">
                    <a:solidFill>
                      <a:schemeClr val="bg1"/>
                    </a:solidFill>
                    <a:uFillTx/>
                    <a:latin typeface="黑体" panose="02010609060101010101" charset="-122"/>
                    <a:ea typeface="黑体" panose="02010609060101010101" charset="-122"/>
                    <a:cs typeface="微软雅黑" panose="020B0503020204020204" pitchFamily="34" charset="-122"/>
                    <a:sym typeface="+mn-ea"/>
                  </a:rPr>
                  <a:t>“十四五”发展规划</a:t>
                </a:r>
                <a:endParaRPr kumimoji="0" lang="zh-CN" altLang="en-US" sz="4000" b="1" i="0" u="none" strike="noStrike" kern="1200" cap="none" spc="200" normalizeH="0" baseline="0" noProof="0" dirty="0">
                  <a:ln>
                    <a:noFill/>
                  </a:ln>
                  <a:solidFill>
                    <a:schemeClr val="bg1"/>
                  </a:solidFill>
                  <a:effectLst/>
                  <a:uLnTx/>
                  <a:uFillTx/>
                  <a:latin typeface="黑体" panose="02010609060101010101" charset="-122"/>
                  <a:ea typeface="黑体" panose="02010609060101010101" charset="-122"/>
                  <a:cs typeface="微软雅黑" panose="020B0503020204020204" pitchFamily="34" charset="-122"/>
                  <a:sym typeface="+mn-ea"/>
                </a:endParaRPr>
              </a:p>
            </p:txBody>
          </p:sp>
        </p:grpSp>
      </p:gr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072380" y="418465"/>
            <a:ext cx="490283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校园文化十大亮点：</a:t>
            </a:r>
            <a:endParaRPr lang="zh-CN" altLang="en-US" sz="3200" b="1">
              <a:latin typeface="黑体" panose="02010609060101010101" charset="-122"/>
              <a:ea typeface="黑体" panose="02010609060101010101" charset="-122"/>
              <a:cs typeface="黑体" panose="02010609060101010101" charset="-122"/>
            </a:endParaRPr>
          </a:p>
        </p:txBody>
      </p:sp>
      <p:grpSp>
        <p:nvGrpSpPr>
          <p:cNvPr id="5122" name="组合 4"/>
          <p:cNvGrpSpPr/>
          <p:nvPr/>
        </p:nvGrpSpPr>
        <p:grpSpPr>
          <a:xfrm>
            <a:off x="730250" y="1550035"/>
            <a:ext cx="11057890" cy="5010785"/>
            <a:chOff x="1665167" y="1115627"/>
            <a:chExt cx="3769590" cy="4730110"/>
          </a:xfrm>
        </p:grpSpPr>
        <p:sp>
          <p:nvSpPr>
            <p:cNvPr id="43" name="圆角矩形 16"/>
            <p:cNvSpPr/>
            <p:nvPr/>
          </p:nvSpPr>
          <p:spPr>
            <a:xfrm>
              <a:off x="1665167" y="1190610"/>
              <a:ext cx="3769590" cy="4655127"/>
            </a:xfrm>
            <a:prstGeom prst="roundRect">
              <a:avLst>
                <a:gd name="adj" fmla="val 4670"/>
              </a:avLst>
            </a:prstGeom>
            <a:gradFill flip="none" rotWithShape="1">
              <a:gsLst>
                <a:gs pos="0">
                  <a:schemeClr val="bg1">
                    <a:lumMod val="50000"/>
                  </a:schemeClr>
                </a:gs>
                <a:gs pos="100000">
                  <a:schemeClr val="tx1">
                    <a:lumMod val="75000"/>
                    <a:lumOff val="25000"/>
                  </a:schemeClr>
                </a:gs>
              </a:gsLst>
              <a:lin ang="2700000" scaled="1"/>
              <a:tileRect/>
            </a:gra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圆角矩形 17"/>
            <p:cNvSpPr/>
            <p:nvPr/>
          </p:nvSpPr>
          <p:spPr>
            <a:xfrm>
              <a:off x="1754635" y="1360823"/>
              <a:ext cx="3573403" cy="4352627"/>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5159" name="组合 16"/>
            <p:cNvGrpSpPr/>
            <p:nvPr/>
          </p:nvGrpSpPr>
          <p:grpSpPr>
            <a:xfrm>
              <a:off x="1965492" y="1443022"/>
              <a:ext cx="3168938" cy="213302"/>
              <a:chOff x="2149634" y="1165384"/>
              <a:chExt cx="3485832" cy="234632"/>
            </a:xfrm>
          </p:grpSpPr>
          <p:grpSp>
            <p:nvGrpSpPr>
              <p:cNvPr id="5230" name="组合 17"/>
              <p:cNvGrpSpPr/>
              <p:nvPr/>
            </p:nvGrpSpPr>
            <p:grpSpPr>
              <a:xfrm>
                <a:off x="2149634" y="1165384"/>
                <a:ext cx="234632" cy="234632"/>
                <a:chOff x="2483009" y="1114425"/>
                <a:chExt cx="209550" cy="209550"/>
              </a:xfrm>
            </p:grpSpPr>
            <p:sp>
              <p:nvSpPr>
                <p:cNvPr id="104" name="椭圆 10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5" name="椭圆 10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1" name="组合 18"/>
              <p:cNvGrpSpPr/>
              <p:nvPr/>
            </p:nvGrpSpPr>
            <p:grpSpPr>
              <a:xfrm>
                <a:off x="2510879" y="1165384"/>
                <a:ext cx="234632" cy="234632"/>
                <a:chOff x="2483009" y="1114425"/>
                <a:chExt cx="209550" cy="209550"/>
              </a:xfrm>
            </p:grpSpPr>
            <p:sp>
              <p:nvSpPr>
                <p:cNvPr id="102" name="椭圆 10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3" name="椭圆 10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2" name="组合 19"/>
              <p:cNvGrpSpPr/>
              <p:nvPr/>
            </p:nvGrpSpPr>
            <p:grpSpPr>
              <a:xfrm>
                <a:off x="2872123" y="1165384"/>
                <a:ext cx="234632" cy="234632"/>
                <a:chOff x="2483009" y="1114425"/>
                <a:chExt cx="209550" cy="209550"/>
              </a:xfrm>
            </p:grpSpPr>
            <p:sp>
              <p:nvSpPr>
                <p:cNvPr id="100" name="椭圆 9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1" name="椭圆 10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3" name="组合 20"/>
              <p:cNvGrpSpPr/>
              <p:nvPr/>
            </p:nvGrpSpPr>
            <p:grpSpPr>
              <a:xfrm>
                <a:off x="3233367" y="1165384"/>
                <a:ext cx="234632" cy="234632"/>
                <a:chOff x="2483009" y="1114425"/>
                <a:chExt cx="209550" cy="209550"/>
              </a:xfrm>
            </p:grpSpPr>
            <p:sp>
              <p:nvSpPr>
                <p:cNvPr id="98" name="椭圆 9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9" name="椭圆 9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4" name="组合 21"/>
              <p:cNvGrpSpPr/>
              <p:nvPr/>
            </p:nvGrpSpPr>
            <p:grpSpPr>
              <a:xfrm>
                <a:off x="3594612" y="1165384"/>
                <a:ext cx="234632" cy="234632"/>
                <a:chOff x="2483009" y="1114425"/>
                <a:chExt cx="209550" cy="209550"/>
              </a:xfrm>
            </p:grpSpPr>
            <p:sp>
              <p:nvSpPr>
                <p:cNvPr id="96" name="椭圆 9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7" name="椭圆 9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5" name="组合 22"/>
              <p:cNvGrpSpPr/>
              <p:nvPr/>
            </p:nvGrpSpPr>
            <p:grpSpPr>
              <a:xfrm>
                <a:off x="3955856" y="1165384"/>
                <a:ext cx="234632" cy="234632"/>
                <a:chOff x="2483009" y="1114425"/>
                <a:chExt cx="209550" cy="209550"/>
              </a:xfrm>
            </p:grpSpPr>
            <p:sp>
              <p:nvSpPr>
                <p:cNvPr id="94" name="椭圆 9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5" name="椭圆 9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6" name="组合 23"/>
              <p:cNvGrpSpPr/>
              <p:nvPr/>
            </p:nvGrpSpPr>
            <p:grpSpPr>
              <a:xfrm>
                <a:off x="4317101" y="1165384"/>
                <a:ext cx="234632" cy="234632"/>
                <a:chOff x="2483009" y="1114425"/>
                <a:chExt cx="209550" cy="209550"/>
              </a:xfrm>
            </p:grpSpPr>
            <p:sp>
              <p:nvSpPr>
                <p:cNvPr id="92" name="椭圆 9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3" name="椭圆 9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7" name="组合 24"/>
              <p:cNvGrpSpPr/>
              <p:nvPr/>
            </p:nvGrpSpPr>
            <p:grpSpPr>
              <a:xfrm>
                <a:off x="4678345" y="1165384"/>
                <a:ext cx="234632" cy="234632"/>
                <a:chOff x="2483009" y="1114425"/>
                <a:chExt cx="209550" cy="209550"/>
              </a:xfrm>
            </p:grpSpPr>
            <p:sp>
              <p:nvSpPr>
                <p:cNvPr id="90" name="椭圆 8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1" name="椭圆 9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8" name="组合 25"/>
              <p:cNvGrpSpPr/>
              <p:nvPr/>
            </p:nvGrpSpPr>
            <p:grpSpPr>
              <a:xfrm>
                <a:off x="5039590" y="1165384"/>
                <a:ext cx="234632" cy="234632"/>
                <a:chOff x="2483009" y="1114425"/>
                <a:chExt cx="209550" cy="209550"/>
              </a:xfrm>
            </p:grpSpPr>
            <p:sp>
              <p:nvSpPr>
                <p:cNvPr id="88" name="椭圆 8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9" name="椭圆 8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9" name="组合 26"/>
              <p:cNvGrpSpPr/>
              <p:nvPr/>
            </p:nvGrpSpPr>
            <p:grpSpPr>
              <a:xfrm>
                <a:off x="5400834" y="1165384"/>
                <a:ext cx="234632" cy="234632"/>
                <a:chOff x="2483009" y="1114425"/>
                <a:chExt cx="209550" cy="209550"/>
              </a:xfrm>
            </p:grpSpPr>
            <p:sp>
              <p:nvSpPr>
                <p:cNvPr id="86" name="椭圆 8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7" name="椭圆 8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5160" name="组合 47"/>
            <p:cNvGrpSpPr/>
            <p:nvPr/>
          </p:nvGrpSpPr>
          <p:grpSpPr>
            <a:xfrm>
              <a:off x="2020452" y="1115627"/>
              <a:ext cx="86065" cy="440911"/>
              <a:chOff x="2244442" y="772895"/>
              <a:chExt cx="94671" cy="485002"/>
            </a:xfrm>
          </p:grpSpPr>
          <p:sp>
            <p:nvSpPr>
              <p:cNvPr id="74" name="圆角矩形 4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5" name="圆角矩形 4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1" name="组合 50"/>
            <p:cNvGrpSpPr/>
            <p:nvPr/>
          </p:nvGrpSpPr>
          <p:grpSpPr>
            <a:xfrm>
              <a:off x="2350139" y="1115627"/>
              <a:ext cx="86065" cy="440911"/>
              <a:chOff x="2244442" y="772895"/>
              <a:chExt cx="94671" cy="485002"/>
            </a:xfrm>
          </p:grpSpPr>
          <p:sp>
            <p:nvSpPr>
              <p:cNvPr id="72"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3"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2" name="组合 53"/>
            <p:cNvGrpSpPr/>
            <p:nvPr/>
          </p:nvGrpSpPr>
          <p:grpSpPr>
            <a:xfrm>
              <a:off x="2679826" y="1115627"/>
              <a:ext cx="86065" cy="440911"/>
              <a:chOff x="2244442" y="772895"/>
              <a:chExt cx="94671" cy="485002"/>
            </a:xfrm>
          </p:grpSpPr>
          <p:sp>
            <p:nvSpPr>
              <p:cNvPr id="70" name="圆角矩形 4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1" name="圆角矩形 4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3" name="组合 56"/>
            <p:cNvGrpSpPr/>
            <p:nvPr/>
          </p:nvGrpSpPr>
          <p:grpSpPr>
            <a:xfrm>
              <a:off x="3009512" y="1115627"/>
              <a:ext cx="86065" cy="440911"/>
              <a:chOff x="2244442" y="772895"/>
              <a:chExt cx="94671" cy="485002"/>
            </a:xfrm>
          </p:grpSpPr>
          <p:sp>
            <p:nvSpPr>
              <p:cNvPr id="68" name="圆角矩形 4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4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4" name="组合 59"/>
            <p:cNvGrpSpPr/>
            <p:nvPr/>
          </p:nvGrpSpPr>
          <p:grpSpPr>
            <a:xfrm>
              <a:off x="3339200" y="1115627"/>
              <a:ext cx="86065" cy="440911"/>
              <a:chOff x="2244442" y="772895"/>
              <a:chExt cx="94671" cy="485002"/>
            </a:xfrm>
          </p:grpSpPr>
          <p:sp>
            <p:nvSpPr>
              <p:cNvPr id="66"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7"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5" name="组合 62"/>
            <p:cNvGrpSpPr/>
            <p:nvPr/>
          </p:nvGrpSpPr>
          <p:grpSpPr>
            <a:xfrm>
              <a:off x="3668886" y="1115627"/>
              <a:ext cx="86065" cy="440911"/>
              <a:chOff x="2244442" y="772895"/>
              <a:chExt cx="94671" cy="485002"/>
            </a:xfrm>
          </p:grpSpPr>
          <p:sp>
            <p:nvSpPr>
              <p:cNvPr id="64" name="圆角矩形 3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5" name="圆角矩形 3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6" name="组合 65"/>
            <p:cNvGrpSpPr/>
            <p:nvPr/>
          </p:nvGrpSpPr>
          <p:grpSpPr>
            <a:xfrm>
              <a:off x="3998573" y="1115627"/>
              <a:ext cx="86065" cy="440911"/>
              <a:chOff x="2244442" y="772895"/>
              <a:chExt cx="94671" cy="485002"/>
            </a:xfrm>
          </p:grpSpPr>
          <p:sp>
            <p:nvSpPr>
              <p:cNvPr id="62" name="圆角矩形 3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3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7" name="组合 68"/>
            <p:cNvGrpSpPr/>
            <p:nvPr/>
          </p:nvGrpSpPr>
          <p:grpSpPr>
            <a:xfrm>
              <a:off x="4328260" y="1115627"/>
              <a:ext cx="86065" cy="440911"/>
              <a:chOff x="2244442" y="772895"/>
              <a:chExt cx="94671" cy="485002"/>
            </a:xfrm>
          </p:grpSpPr>
          <p:sp>
            <p:nvSpPr>
              <p:cNvPr id="60" name="圆角矩形 3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1" name="圆角矩形 3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8" name="组合 71"/>
            <p:cNvGrpSpPr/>
            <p:nvPr/>
          </p:nvGrpSpPr>
          <p:grpSpPr>
            <a:xfrm>
              <a:off x="4657947" y="1115627"/>
              <a:ext cx="86065" cy="440911"/>
              <a:chOff x="2244442" y="772895"/>
              <a:chExt cx="94671" cy="485002"/>
            </a:xfrm>
          </p:grpSpPr>
          <p:sp>
            <p:nvSpPr>
              <p:cNvPr id="58" name="圆角矩形 3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9" name="圆角矩形 3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9" name="组合 87"/>
            <p:cNvGrpSpPr/>
            <p:nvPr/>
          </p:nvGrpSpPr>
          <p:grpSpPr>
            <a:xfrm>
              <a:off x="4987634" y="1115627"/>
              <a:ext cx="86065" cy="440911"/>
              <a:chOff x="2244442" y="772895"/>
              <a:chExt cx="94671" cy="485002"/>
            </a:xfrm>
          </p:grpSpPr>
          <p:sp>
            <p:nvSpPr>
              <p:cNvPr id="56" name="圆角矩形 3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3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sp>
        <p:nvSpPr>
          <p:cNvPr id="4" name="文本框 3"/>
          <p:cNvSpPr txBox="1"/>
          <p:nvPr/>
        </p:nvSpPr>
        <p:spPr>
          <a:xfrm>
            <a:off x="1610995" y="2318385"/>
            <a:ext cx="9460230" cy="3553460"/>
          </a:xfrm>
          <a:prstGeom prst="rect">
            <a:avLst/>
          </a:prstGeom>
          <a:noFill/>
        </p:spPr>
        <p:txBody>
          <a:bodyPr wrap="square" rtlCol="0">
            <a:spAutoFit/>
          </a:bodyPr>
          <a:p>
            <a:pPr fontAlgn="auto">
              <a:lnSpc>
                <a:spcPts val="4500"/>
              </a:lnSpc>
            </a:pPr>
            <a:r>
              <a:rPr lang="zh-CN" altLang="en-US" sz="3200" b="1">
                <a:latin typeface="黑体" panose="02010609060101010101" charset="-122"/>
                <a:ea typeface="黑体" panose="02010609060101010101" charset="-122"/>
                <a:cs typeface="黑体" panose="02010609060101010101" charset="-122"/>
              </a:rPr>
              <a:t>（2）教工文化年年传承。</a:t>
            </a:r>
            <a:r>
              <a:rPr lang="zh-CN" altLang="en-US" sz="3200">
                <a:latin typeface="黑体" panose="02010609060101010101" charset="-122"/>
                <a:ea typeface="黑体" panose="02010609060101010101" charset="-122"/>
                <a:cs typeface="黑体" panose="02010609060101010101" charset="-122"/>
              </a:rPr>
              <a:t>指的是：全体教职工“心系科院·爱岗敬业”演讲比赛活动。这是我校传承多年的传统文化赛事，是教职工与学校同心同德、共抒情怀、提升认识、畅谈未来的正能量平台，充分展示了我们新时代教育工作者敬业奉献的风采，深入推动了我校文化建设的繁荣。</a:t>
            </a:r>
            <a:endParaRPr lang="zh-CN" altLang="en-US" sz="32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072380" y="418465"/>
            <a:ext cx="490283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校园文化十大亮点：</a:t>
            </a:r>
            <a:endParaRPr lang="zh-CN" altLang="en-US" sz="3200" b="1">
              <a:latin typeface="黑体" panose="02010609060101010101" charset="-122"/>
              <a:ea typeface="黑体" panose="02010609060101010101" charset="-122"/>
              <a:cs typeface="黑体" panose="02010609060101010101" charset="-122"/>
            </a:endParaRPr>
          </a:p>
        </p:txBody>
      </p:sp>
      <p:grpSp>
        <p:nvGrpSpPr>
          <p:cNvPr id="5122" name="组合 4"/>
          <p:cNvGrpSpPr/>
          <p:nvPr/>
        </p:nvGrpSpPr>
        <p:grpSpPr>
          <a:xfrm>
            <a:off x="730250" y="1550035"/>
            <a:ext cx="11057890" cy="5010785"/>
            <a:chOff x="1665167" y="1115627"/>
            <a:chExt cx="3769590" cy="4730110"/>
          </a:xfrm>
        </p:grpSpPr>
        <p:sp>
          <p:nvSpPr>
            <p:cNvPr id="43" name="圆角矩形 16"/>
            <p:cNvSpPr/>
            <p:nvPr/>
          </p:nvSpPr>
          <p:spPr>
            <a:xfrm>
              <a:off x="1665167" y="1190610"/>
              <a:ext cx="3769590" cy="4655127"/>
            </a:xfrm>
            <a:prstGeom prst="roundRect">
              <a:avLst>
                <a:gd name="adj" fmla="val 4670"/>
              </a:avLst>
            </a:prstGeom>
            <a:gradFill flip="none" rotWithShape="1">
              <a:gsLst>
                <a:gs pos="0">
                  <a:schemeClr val="bg1">
                    <a:lumMod val="50000"/>
                  </a:schemeClr>
                </a:gs>
                <a:gs pos="100000">
                  <a:schemeClr val="tx1">
                    <a:lumMod val="75000"/>
                    <a:lumOff val="25000"/>
                  </a:schemeClr>
                </a:gs>
              </a:gsLst>
              <a:lin ang="2700000" scaled="1"/>
              <a:tileRect/>
            </a:gra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圆角矩形 17"/>
            <p:cNvSpPr/>
            <p:nvPr/>
          </p:nvSpPr>
          <p:spPr>
            <a:xfrm>
              <a:off x="1754635" y="1360823"/>
              <a:ext cx="3573403" cy="4352627"/>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5159" name="组合 16"/>
            <p:cNvGrpSpPr/>
            <p:nvPr/>
          </p:nvGrpSpPr>
          <p:grpSpPr>
            <a:xfrm>
              <a:off x="1965492" y="1443022"/>
              <a:ext cx="3168938" cy="213302"/>
              <a:chOff x="2149634" y="1165384"/>
              <a:chExt cx="3485832" cy="234632"/>
            </a:xfrm>
          </p:grpSpPr>
          <p:grpSp>
            <p:nvGrpSpPr>
              <p:cNvPr id="5230" name="组合 17"/>
              <p:cNvGrpSpPr/>
              <p:nvPr/>
            </p:nvGrpSpPr>
            <p:grpSpPr>
              <a:xfrm>
                <a:off x="2149634" y="1165384"/>
                <a:ext cx="234632" cy="234632"/>
                <a:chOff x="2483009" y="1114425"/>
                <a:chExt cx="209550" cy="209550"/>
              </a:xfrm>
            </p:grpSpPr>
            <p:sp>
              <p:nvSpPr>
                <p:cNvPr id="104" name="椭圆 10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5" name="椭圆 10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1" name="组合 18"/>
              <p:cNvGrpSpPr/>
              <p:nvPr/>
            </p:nvGrpSpPr>
            <p:grpSpPr>
              <a:xfrm>
                <a:off x="2510879" y="1165384"/>
                <a:ext cx="234632" cy="234632"/>
                <a:chOff x="2483009" y="1114425"/>
                <a:chExt cx="209550" cy="209550"/>
              </a:xfrm>
            </p:grpSpPr>
            <p:sp>
              <p:nvSpPr>
                <p:cNvPr id="102" name="椭圆 10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3" name="椭圆 10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2" name="组合 19"/>
              <p:cNvGrpSpPr/>
              <p:nvPr/>
            </p:nvGrpSpPr>
            <p:grpSpPr>
              <a:xfrm>
                <a:off x="2872123" y="1165384"/>
                <a:ext cx="234632" cy="234632"/>
                <a:chOff x="2483009" y="1114425"/>
                <a:chExt cx="209550" cy="209550"/>
              </a:xfrm>
            </p:grpSpPr>
            <p:sp>
              <p:nvSpPr>
                <p:cNvPr id="100" name="椭圆 9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1" name="椭圆 10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3" name="组合 20"/>
              <p:cNvGrpSpPr/>
              <p:nvPr/>
            </p:nvGrpSpPr>
            <p:grpSpPr>
              <a:xfrm>
                <a:off x="3233367" y="1165384"/>
                <a:ext cx="234632" cy="234632"/>
                <a:chOff x="2483009" y="1114425"/>
                <a:chExt cx="209550" cy="209550"/>
              </a:xfrm>
            </p:grpSpPr>
            <p:sp>
              <p:nvSpPr>
                <p:cNvPr id="98" name="椭圆 9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9" name="椭圆 9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4" name="组合 21"/>
              <p:cNvGrpSpPr/>
              <p:nvPr/>
            </p:nvGrpSpPr>
            <p:grpSpPr>
              <a:xfrm>
                <a:off x="3594612" y="1165384"/>
                <a:ext cx="234632" cy="234632"/>
                <a:chOff x="2483009" y="1114425"/>
                <a:chExt cx="209550" cy="209550"/>
              </a:xfrm>
            </p:grpSpPr>
            <p:sp>
              <p:nvSpPr>
                <p:cNvPr id="96" name="椭圆 9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7" name="椭圆 9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5" name="组合 22"/>
              <p:cNvGrpSpPr/>
              <p:nvPr/>
            </p:nvGrpSpPr>
            <p:grpSpPr>
              <a:xfrm>
                <a:off x="3955856" y="1165384"/>
                <a:ext cx="234632" cy="234632"/>
                <a:chOff x="2483009" y="1114425"/>
                <a:chExt cx="209550" cy="209550"/>
              </a:xfrm>
            </p:grpSpPr>
            <p:sp>
              <p:nvSpPr>
                <p:cNvPr id="94" name="椭圆 9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5" name="椭圆 9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6" name="组合 23"/>
              <p:cNvGrpSpPr/>
              <p:nvPr/>
            </p:nvGrpSpPr>
            <p:grpSpPr>
              <a:xfrm>
                <a:off x="4317101" y="1165384"/>
                <a:ext cx="234632" cy="234632"/>
                <a:chOff x="2483009" y="1114425"/>
                <a:chExt cx="209550" cy="209550"/>
              </a:xfrm>
            </p:grpSpPr>
            <p:sp>
              <p:nvSpPr>
                <p:cNvPr id="92" name="椭圆 9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3" name="椭圆 9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7" name="组合 24"/>
              <p:cNvGrpSpPr/>
              <p:nvPr/>
            </p:nvGrpSpPr>
            <p:grpSpPr>
              <a:xfrm>
                <a:off x="4678345" y="1165384"/>
                <a:ext cx="234632" cy="234632"/>
                <a:chOff x="2483009" y="1114425"/>
                <a:chExt cx="209550" cy="209550"/>
              </a:xfrm>
            </p:grpSpPr>
            <p:sp>
              <p:nvSpPr>
                <p:cNvPr id="90" name="椭圆 8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1" name="椭圆 9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8" name="组合 25"/>
              <p:cNvGrpSpPr/>
              <p:nvPr/>
            </p:nvGrpSpPr>
            <p:grpSpPr>
              <a:xfrm>
                <a:off x="5039590" y="1165384"/>
                <a:ext cx="234632" cy="234632"/>
                <a:chOff x="2483009" y="1114425"/>
                <a:chExt cx="209550" cy="209550"/>
              </a:xfrm>
            </p:grpSpPr>
            <p:sp>
              <p:nvSpPr>
                <p:cNvPr id="88" name="椭圆 8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9" name="椭圆 8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9" name="组合 26"/>
              <p:cNvGrpSpPr/>
              <p:nvPr/>
            </p:nvGrpSpPr>
            <p:grpSpPr>
              <a:xfrm>
                <a:off x="5400834" y="1165384"/>
                <a:ext cx="234632" cy="234632"/>
                <a:chOff x="2483009" y="1114425"/>
                <a:chExt cx="209550" cy="209550"/>
              </a:xfrm>
            </p:grpSpPr>
            <p:sp>
              <p:nvSpPr>
                <p:cNvPr id="86" name="椭圆 8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7" name="椭圆 8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5160" name="组合 47"/>
            <p:cNvGrpSpPr/>
            <p:nvPr/>
          </p:nvGrpSpPr>
          <p:grpSpPr>
            <a:xfrm>
              <a:off x="2020452" y="1115627"/>
              <a:ext cx="86065" cy="440911"/>
              <a:chOff x="2244442" y="772895"/>
              <a:chExt cx="94671" cy="485002"/>
            </a:xfrm>
          </p:grpSpPr>
          <p:sp>
            <p:nvSpPr>
              <p:cNvPr id="74" name="圆角矩形 4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5" name="圆角矩形 4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1" name="组合 50"/>
            <p:cNvGrpSpPr/>
            <p:nvPr/>
          </p:nvGrpSpPr>
          <p:grpSpPr>
            <a:xfrm>
              <a:off x="2350139" y="1115627"/>
              <a:ext cx="86065" cy="440911"/>
              <a:chOff x="2244442" y="772895"/>
              <a:chExt cx="94671" cy="485002"/>
            </a:xfrm>
          </p:grpSpPr>
          <p:sp>
            <p:nvSpPr>
              <p:cNvPr id="72"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3"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2" name="组合 53"/>
            <p:cNvGrpSpPr/>
            <p:nvPr/>
          </p:nvGrpSpPr>
          <p:grpSpPr>
            <a:xfrm>
              <a:off x="2679826" y="1115627"/>
              <a:ext cx="86065" cy="440911"/>
              <a:chOff x="2244442" y="772895"/>
              <a:chExt cx="94671" cy="485002"/>
            </a:xfrm>
          </p:grpSpPr>
          <p:sp>
            <p:nvSpPr>
              <p:cNvPr id="70" name="圆角矩形 4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1" name="圆角矩形 4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3" name="组合 56"/>
            <p:cNvGrpSpPr/>
            <p:nvPr/>
          </p:nvGrpSpPr>
          <p:grpSpPr>
            <a:xfrm>
              <a:off x="3009512" y="1115627"/>
              <a:ext cx="86065" cy="440911"/>
              <a:chOff x="2244442" y="772895"/>
              <a:chExt cx="94671" cy="485002"/>
            </a:xfrm>
          </p:grpSpPr>
          <p:sp>
            <p:nvSpPr>
              <p:cNvPr id="68" name="圆角矩形 4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4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4" name="组合 59"/>
            <p:cNvGrpSpPr/>
            <p:nvPr/>
          </p:nvGrpSpPr>
          <p:grpSpPr>
            <a:xfrm>
              <a:off x="3339200" y="1115627"/>
              <a:ext cx="86065" cy="440911"/>
              <a:chOff x="2244442" y="772895"/>
              <a:chExt cx="94671" cy="485002"/>
            </a:xfrm>
          </p:grpSpPr>
          <p:sp>
            <p:nvSpPr>
              <p:cNvPr id="66"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7"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5" name="组合 62"/>
            <p:cNvGrpSpPr/>
            <p:nvPr/>
          </p:nvGrpSpPr>
          <p:grpSpPr>
            <a:xfrm>
              <a:off x="3668886" y="1115627"/>
              <a:ext cx="86065" cy="440911"/>
              <a:chOff x="2244442" y="772895"/>
              <a:chExt cx="94671" cy="485002"/>
            </a:xfrm>
          </p:grpSpPr>
          <p:sp>
            <p:nvSpPr>
              <p:cNvPr id="64" name="圆角矩形 3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5" name="圆角矩形 3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6" name="组合 65"/>
            <p:cNvGrpSpPr/>
            <p:nvPr/>
          </p:nvGrpSpPr>
          <p:grpSpPr>
            <a:xfrm>
              <a:off x="3998573" y="1115627"/>
              <a:ext cx="86065" cy="440911"/>
              <a:chOff x="2244442" y="772895"/>
              <a:chExt cx="94671" cy="485002"/>
            </a:xfrm>
          </p:grpSpPr>
          <p:sp>
            <p:nvSpPr>
              <p:cNvPr id="62" name="圆角矩形 3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3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7" name="组合 68"/>
            <p:cNvGrpSpPr/>
            <p:nvPr/>
          </p:nvGrpSpPr>
          <p:grpSpPr>
            <a:xfrm>
              <a:off x="4328260" y="1115627"/>
              <a:ext cx="86065" cy="440911"/>
              <a:chOff x="2244442" y="772895"/>
              <a:chExt cx="94671" cy="485002"/>
            </a:xfrm>
          </p:grpSpPr>
          <p:sp>
            <p:nvSpPr>
              <p:cNvPr id="60" name="圆角矩形 3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1" name="圆角矩形 3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8" name="组合 71"/>
            <p:cNvGrpSpPr/>
            <p:nvPr/>
          </p:nvGrpSpPr>
          <p:grpSpPr>
            <a:xfrm>
              <a:off x="4657947" y="1115627"/>
              <a:ext cx="86065" cy="440911"/>
              <a:chOff x="2244442" y="772895"/>
              <a:chExt cx="94671" cy="485002"/>
            </a:xfrm>
          </p:grpSpPr>
          <p:sp>
            <p:nvSpPr>
              <p:cNvPr id="58" name="圆角矩形 3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9" name="圆角矩形 3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9" name="组合 87"/>
            <p:cNvGrpSpPr/>
            <p:nvPr/>
          </p:nvGrpSpPr>
          <p:grpSpPr>
            <a:xfrm>
              <a:off x="4987634" y="1115627"/>
              <a:ext cx="86065" cy="440911"/>
              <a:chOff x="2244442" y="772895"/>
              <a:chExt cx="94671" cy="485002"/>
            </a:xfrm>
          </p:grpSpPr>
          <p:sp>
            <p:nvSpPr>
              <p:cNvPr id="56" name="圆角矩形 3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3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sp>
        <p:nvSpPr>
          <p:cNvPr id="4" name="文本框 3"/>
          <p:cNvSpPr txBox="1"/>
          <p:nvPr/>
        </p:nvSpPr>
        <p:spPr>
          <a:xfrm>
            <a:off x="1610995" y="2663190"/>
            <a:ext cx="9460230" cy="3169285"/>
          </a:xfrm>
          <a:prstGeom prst="rect">
            <a:avLst/>
          </a:prstGeom>
          <a:noFill/>
        </p:spPr>
        <p:txBody>
          <a:bodyPr wrap="square" rtlCol="0">
            <a:spAutoFit/>
          </a:bodyPr>
          <a:p>
            <a:pPr fontAlgn="auto">
              <a:lnSpc>
                <a:spcPts val="4800"/>
              </a:lnSpc>
            </a:pPr>
            <a:r>
              <a:rPr lang="zh-CN" altLang="en-US" sz="3200" b="1">
                <a:latin typeface="黑体" panose="02010609060101010101" charset="-122"/>
                <a:ea typeface="黑体" panose="02010609060101010101" charset="-122"/>
                <a:cs typeface="黑体" panose="02010609060101010101" charset="-122"/>
              </a:rPr>
              <a:t>（3）校庆系列文化活动。</a:t>
            </a:r>
            <a:r>
              <a:rPr lang="zh-CN" altLang="en-US" sz="3200">
                <a:latin typeface="黑体" panose="02010609060101010101" charset="-122"/>
                <a:ea typeface="黑体" panose="02010609060101010101" charset="-122"/>
                <a:cs typeface="黑体" panose="02010609060101010101" charset="-122"/>
              </a:rPr>
              <a:t>校庆系列活动作为我校文化建设的有效载体，如今年建校三十年的“十个一”系列文化活动，种类丰富、覆盖面广泛、参与度高，在追溯办学历程、总结办学经验、展示办学成果、传承校园文化方面成效显著。</a:t>
            </a:r>
            <a:endParaRPr lang="zh-CN" altLang="en-US" sz="32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072380" y="418465"/>
            <a:ext cx="490283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校园文化十大亮点：</a:t>
            </a:r>
            <a:endParaRPr lang="zh-CN" altLang="en-US" sz="3200" b="1">
              <a:latin typeface="黑体" panose="02010609060101010101" charset="-122"/>
              <a:ea typeface="黑体" panose="02010609060101010101" charset="-122"/>
              <a:cs typeface="黑体" panose="02010609060101010101" charset="-122"/>
            </a:endParaRPr>
          </a:p>
        </p:txBody>
      </p:sp>
      <p:grpSp>
        <p:nvGrpSpPr>
          <p:cNvPr id="5122" name="组合 4"/>
          <p:cNvGrpSpPr/>
          <p:nvPr/>
        </p:nvGrpSpPr>
        <p:grpSpPr>
          <a:xfrm>
            <a:off x="730250" y="1550035"/>
            <a:ext cx="11057890" cy="5010785"/>
            <a:chOff x="1665167" y="1115627"/>
            <a:chExt cx="3769590" cy="4730110"/>
          </a:xfrm>
        </p:grpSpPr>
        <p:sp>
          <p:nvSpPr>
            <p:cNvPr id="43" name="圆角矩形 16"/>
            <p:cNvSpPr/>
            <p:nvPr/>
          </p:nvSpPr>
          <p:spPr>
            <a:xfrm>
              <a:off x="1665167" y="1190610"/>
              <a:ext cx="3769590" cy="4655127"/>
            </a:xfrm>
            <a:prstGeom prst="roundRect">
              <a:avLst>
                <a:gd name="adj" fmla="val 4670"/>
              </a:avLst>
            </a:prstGeom>
            <a:gradFill flip="none" rotWithShape="1">
              <a:gsLst>
                <a:gs pos="0">
                  <a:schemeClr val="bg1">
                    <a:lumMod val="50000"/>
                  </a:schemeClr>
                </a:gs>
                <a:gs pos="100000">
                  <a:schemeClr val="tx1">
                    <a:lumMod val="75000"/>
                    <a:lumOff val="25000"/>
                  </a:schemeClr>
                </a:gs>
              </a:gsLst>
              <a:lin ang="2700000" scaled="1"/>
              <a:tileRect/>
            </a:gra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圆角矩形 17"/>
            <p:cNvSpPr/>
            <p:nvPr/>
          </p:nvSpPr>
          <p:spPr>
            <a:xfrm>
              <a:off x="1754635" y="1360823"/>
              <a:ext cx="3573403" cy="4352627"/>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5159" name="组合 16"/>
            <p:cNvGrpSpPr/>
            <p:nvPr/>
          </p:nvGrpSpPr>
          <p:grpSpPr>
            <a:xfrm>
              <a:off x="1965492" y="1443022"/>
              <a:ext cx="3168938" cy="213302"/>
              <a:chOff x="2149634" y="1165384"/>
              <a:chExt cx="3485832" cy="234632"/>
            </a:xfrm>
          </p:grpSpPr>
          <p:grpSp>
            <p:nvGrpSpPr>
              <p:cNvPr id="5230" name="组合 17"/>
              <p:cNvGrpSpPr/>
              <p:nvPr/>
            </p:nvGrpSpPr>
            <p:grpSpPr>
              <a:xfrm>
                <a:off x="2149634" y="1165384"/>
                <a:ext cx="234632" cy="234632"/>
                <a:chOff x="2483009" y="1114425"/>
                <a:chExt cx="209550" cy="209550"/>
              </a:xfrm>
            </p:grpSpPr>
            <p:sp>
              <p:nvSpPr>
                <p:cNvPr id="104" name="椭圆 10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5" name="椭圆 10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1" name="组合 18"/>
              <p:cNvGrpSpPr/>
              <p:nvPr/>
            </p:nvGrpSpPr>
            <p:grpSpPr>
              <a:xfrm>
                <a:off x="2510879" y="1165384"/>
                <a:ext cx="234632" cy="234632"/>
                <a:chOff x="2483009" y="1114425"/>
                <a:chExt cx="209550" cy="209550"/>
              </a:xfrm>
            </p:grpSpPr>
            <p:sp>
              <p:nvSpPr>
                <p:cNvPr id="102" name="椭圆 10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3" name="椭圆 10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2" name="组合 19"/>
              <p:cNvGrpSpPr/>
              <p:nvPr/>
            </p:nvGrpSpPr>
            <p:grpSpPr>
              <a:xfrm>
                <a:off x="2872123" y="1165384"/>
                <a:ext cx="234632" cy="234632"/>
                <a:chOff x="2483009" y="1114425"/>
                <a:chExt cx="209550" cy="209550"/>
              </a:xfrm>
            </p:grpSpPr>
            <p:sp>
              <p:nvSpPr>
                <p:cNvPr id="100" name="椭圆 9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1" name="椭圆 10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3" name="组合 20"/>
              <p:cNvGrpSpPr/>
              <p:nvPr/>
            </p:nvGrpSpPr>
            <p:grpSpPr>
              <a:xfrm>
                <a:off x="3233367" y="1165384"/>
                <a:ext cx="234632" cy="234632"/>
                <a:chOff x="2483009" y="1114425"/>
                <a:chExt cx="209550" cy="209550"/>
              </a:xfrm>
            </p:grpSpPr>
            <p:sp>
              <p:nvSpPr>
                <p:cNvPr id="98" name="椭圆 9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9" name="椭圆 9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4" name="组合 21"/>
              <p:cNvGrpSpPr/>
              <p:nvPr/>
            </p:nvGrpSpPr>
            <p:grpSpPr>
              <a:xfrm>
                <a:off x="3594612" y="1165384"/>
                <a:ext cx="234632" cy="234632"/>
                <a:chOff x="2483009" y="1114425"/>
                <a:chExt cx="209550" cy="209550"/>
              </a:xfrm>
            </p:grpSpPr>
            <p:sp>
              <p:nvSpPr>
                <p:cNvPr id="96" name="椭圆 9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7" name="椭圆 9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5" name="组合 22"/>
              <p:cNvGrpSpPr/>
              <p:nvPr/>
            </p:nvGrpSpPr>
            <p:grpSpPr>
              <a:xfrm>
                <a:off x="3955856" y="1165384"/>
                <a:ext cx="234632" cy="234632"/>
                <a:chOff x="2483009" y="1114425"/>
                <a:chExt cx="209550" cy="209550"/>
              </a:xfrm>
            </p:grpSpPr>
            <p:sp>
              <p:nvSpPr>
                <p:cNvPr id="94" name="椭圆 9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5" name="椭圆 9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6" name="组合 23"/>
              <p:cNvGrpSpPr/>
              <p:nvPr/>
            </p:nvGrpSpPr>
            <p:grpSpPr>
              <a:xfrm>
                <a:off x="4317101" y="1165384"/>
                <a:ext cx="234632" cy="234632"/>
                <a:chOff x="2483009" y="1114425"/>
                <a:chExt cx="209550" cy="209550"/>
              </a:xfrm>
            </p:grpSpPr>
            <p:sp>
              <p:nvSpPr>
                <p:cNvPr id="92" name="椭圆 9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3" name="椭圆 9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7" name="组合 24"/>
              <p:cNvGrpSpPr/>
              <p:nvPr/>
            </p:nvGrpSpPr>
            <p:grpSpPr>
              <a:xfrm>
                <a:off x="4678345" y="1165384"/>
                <a:ext cx="234632" cy="234632"/>
                <a:chOff x="2483009" y="1114425"/>
                <a:chExt cx="209550" cy="209550"/>
              </a:xfrm>
            </p:grpSpPr>
            <p:sp>
              <p:nvSpPr>
                <p:cNvPr id="90" name="椭圆 8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1" name="椭圆 9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8" name="组合 25"/>
              <p:cNvGrpSpPr/>
              <p:nvPr/>
            </p:nvGrpSpPr>
            <p:grpSpPr>
              <a:xfrm>
                <a:off x="5039590" y="1165384"/>
                <a:ext cx="234632" cy="234632"/>
                <a:chOff x="2483009" y="1114425"/>
                <a:chExt cx="209550" cy="209550"/>
              </a:xfrm>
            </p:grpSpPr>
            <p:sp>
              <p:nvSpPr>
                <p:cNvPr id="88" name="椭圆 8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9" name="椭圆 8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9" name="组合 26"/>
              <p:cNvGrpSpPr/>
              <p:nvPr/>
            </p:nvGrpSpPr>
            <p:grpSpPr>
              <a:xfrm>
                <a:off x="5400834" y="1165384"/>
                <a:ext cx="234632" cy="234632"/>
                <a:chOff x="2483009" y="1114425"/>
                <a:chExt cx="209550" cy="209550"/>
              </a:xfrm>
            </p:grpSpPr>
            <p:sp>
              <p:nvSpPr>
                <p:cNvPr id="86" name="椭圆 8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7" name="椭圆 8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5160" name="组合 47"/>
            <p:cNvGrpSpPr/>
            <p:nvPr/>
          </p:nvGrpSpPr>
          <p:grpSpPr>
            <a:xfrm>
              <a:off x="2020452" y="1115627"/>
              <a:ext cx="86065" cy="440911"/>
              <a:chOff x="2244442" y="772895"/>
              <a:chExt cx="94671" cy="485002"/>
            </a:xfrm>
          </p:grpSpPr>
          <p:sp>
            <p:nvSpPr>
              <p:cNvPr id="74" name="圆角矩形 4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5" name="圆角矩形 4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1" name="组合 50"/>
            <p:cNvGrpSpPr/>
            <p:nvPr/>
          </p:nvGrpSpPr>
          <p:grpSpPr>
            <a:xfrm>
              <a:off x="2350139" y="1115627"/>
              <a:ext cx="86065" cy="440911"/>
              <a:chOff x="2244442" y="772895"/>
              <a:chExt cx="94671" cy="485002"/>
            </a:xfrm>
          </p:grpSpPr>
          <p:sp>
            <p:nvSpPr>
              <p:cNvPr id="72"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3"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2" name="组合 53"/>
            <p:cNvGrpSpPr/>
            <p:nvPr/>
          </p:nvGrpSpPr>
          <p:grpSpPr>
            <a:xfrm>
              <a:off x="2679826" y="1115627"/>
              <a:ext cx="86065" cy="440911"/>
              <a:chOff x="2244442" y="772895"/>
              <a:chExt cx="94671" cy="485002"/>
            </a:xfrm>
          </p:grpSpPr>
          <p:sp>
            <p:nvSpPr>
              <p:cNvPr id="70" name="圆角矩形 4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1" name="圆角矩形 4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3" name="组合 56"/>
            <p:cNvGrpSpPr/>
            <p:nvPr/>
          </p:nvGrpSpPr>
          <p:grpSpPr>
            <a:xfrm>
              <a:off x="3009512" y="1115627"/>
              <a:ext cx="86065" cy="440911"/>
              <a:chOff x="2244442" y="772895"/>
              <a:chExt cx="94671" cy="485002"/>
            </a:xfrm>
          </p:grpSpPr>
          <p:sp>
            <p:nvSpPr>
              <p:cNvPr id="68" name="圆角矩形 4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4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4" name="组合 59"/>
            <p:cNvGrpSpPr/>
            <p:nvPr/>
          </p:nvGrpSpPr>
          <p:grpSpPr>
            <a:xfrm>
              <a:off x="3339200" y="1115627"/>
              <a:ext cx="86065" cy="440911"/>
              <a:chOff x="2244442" y="772895"/>
              <a:chExt cx="94671" cy="485002"/>
            </a:xfrm>
          </p:grpSpPr>
          <p:sp>
            <p:nvSpPr>
              <p:cNvPr id="66"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7"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5" name="组合 62"/>
            <p:cNvGrpSpPr/>
            <p:nvPr/>
          </p:nvGrpSpPr>
          <p:grpSpPr>
            <a:xfrm>
              <a:off x="3668886" y="1115627"/>
              <a:ext cx="86065" cy="440911"/>
              <a:chOff x="2244442" y="772895"/>
              <a:chExt cx="94671" cy="485002"/>
            </a:xfrm>
          </p:grpSpPr>
          <p:sp>
            <p:nvSpPr>
              <p:cNvPr id="64" name="圆角矩形 3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5" name="圆角矩形 3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6" name="组合 65"/>
            <p:cNvGrpSpPr/>
            <p:nvPr/>
          </p:nvGrpSpPr>
          <p:grpSpPr>
            <a:xfrm>
              <a:off x="3998573" y="1115627"/>
              <a:ext cx="86065" cy="440911"/>
              <a:chOff x="2244442" y="772895"/>
              <a:chExt cx="94671" cy="485002"/>
            </a:xfrm>
          </p:grpSpPr>
          <p:sp>
            <p:nvSpPr>
              <p:cNvPr id="62" name="圆角矩形 3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3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7" name="组合 68"/>
            <p:cNvGrpSpPr/>
            <p:nvPr/>
          </p:nvGrpSpPr>
          <p:grpSpPr>
            <a:xfrm>
              <a:off x="4328260" y="1115627"/>
              <a:ext cx="86065" cy="440911"/>
              <a:chOff x="2244442" y="772895"/>
              <a:chExt cx="94671" cy="485002"/>
            </a:xfrm>
          </p:grpSpPr>
          <p:sp>
            <p:nvSpPr>
              <p:cNvPr id="60" name="圆角矩形 3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1" name="圆角矩形 3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8" name="组合 71"/>
            <p:cNvGrpSpPr/>
            <p:nvPr/>
          </p:nvGrpSpPr>
          <p:grpSpPr>
            <a:xfrm>
              <a:off x="4657947" y="1115627"/>
              <a:ext cx="86065" cy="440911"/>
              <a:chOff x="2244442" y="772895"/>
              <a:chExt cx="94671" cy="485002"/>
            </a:xfrm>
          </p:grpSpPr>
          <p:sp>
            <p:nvSpPr>
              <p:cNvPr id="58" name="圆角矩形 3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9" name="圆角矩形 3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9" name="组合 87"/>
            <p:cNvGrpSpPr/>
            <p:nvPr/>
          </p:nvGrpSpPr>
          <p:grpSpPr>
            <a:xfrm>
              <a:off x="4987634" y="1115627"/>
              <a:ext cx="86065" cy="440911"/>
              <a:chOff x="2244442" y="772895"/>
              <a:chExt cx="94671" cy="485002"/>
            </a:xfrm>
          </p:grpSpPr>
          <p:sp>
            <p:nvSpPr>
              <p:cNvPr id="56" name="圆角矩形 3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3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sp>
        <p:nvSpPr>
          <p:cNvPr id="4" name="文本框 3"/>
          <p:cNvSpPr txBox="1"/>
          <p:nvPr/>
        </p:nvSpPr>
        <p:spPr>
          <a:xfrm>
            <a:off x="1177290" y="2122805"/>
            <a:ext cx="10164445" cy="4399915"/>
          </a:xfrm>
          <a:prstGeom prst="rect">
            <a:avLst/>
          </a:prstGeom>
          <a:noFill/>
        </p:spPr>
        <p:txBody>
          <a:bodyPr wrap="square" rtlCol="0">
            <a:spAutoFit/>
          </a:bodyPr>
          <a:p>
            <a:pPr fontAlgn="auto">
              <a:lnSpc>
                <a:spcPts val="4200"/>
              </a:lnSpc>
            </a:pPr>
            <a:r>
              <a:rPr lang="zh-CN" altLang="en-US" sz="3200" b="1">
                <a:latin typeface="黑体" panose="02010609060101010101" charset="-122"/>
                <a:ea typeface="黑体" panose="02010609060101010101" charset="-122"/>
                <a:cs typeface="黑体" panose="02010609060101010101" charset="-122"/>
              </a:rPr>
              <a:t>（4）出版系列文化丛书。</a:t>
            </a:r>
            <a:r>
              <a:rPr lang="zh-CN" altLang="en-US" sz="3200">
                <a:latin typeface="黑体" panose="02010609060101010101" charset="-122"/>
                <a:ea typeface="黑体" panose="02010609060101010101" charset="-122"/>
                <a:cs typeface="黑体" panose="02010609060101010101" charset="-122"/>
              </a:rPr>
              <a:t>我校在发展建设中，总结办学、教育、管理等各方面经验，整理成书成册，树立典型。总结30年的拓荒办学经验，出版了书籍《拓荒者的足迹》（1—5册）。此外还有：《关爱学生百事录》1-11辑；《心系科院·爱岗敬业演讲集萃》1-7（举办了二十多届）；《优秀毕业生风采录》1-4册；学校画册先后改版3次；组织管理大典5部；《感受家乡新变化》1册；《兴华人物谱》1册等。</a:t>
            </a:r>
            <a:endParaRPr lang="zh-CN" altLang="en-US" sz="32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072380" y="418465"/>
            <a:ext cx="490283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校园文化十大亮点：</a:t>
            </a:r>
            <a:endParaRPr lang="zh-CN" altLang="en-US" sz="3200" b="1">
              <a:latin typeface="黑体" panose="02010609060101010101" charset="-122"/>
              <a:ea typeface="黑体" panose="02010609060101010101" charset="-122"/>
              <a:cs typeface="黑体" panose="02010609060101010101" charset="-122"/>
            </a:endParaRPr>
          </a:p>
        </p:txBody>
      </p:sp>
      <p:grpSp>
        <p:nvGrpSpPr>
          <p:cNvPr id="5122" name="组合 4"/>
          <p:cNvGrpSpPr/>
          <p:nvPr/>
        </p:nvGrpSpPr>
        <p:grpSpPr>
          <a:xfrm>
            <a:off x="730250" y="1550035"/>
            <a:ext cx="11057890" cy="5010785"/>
            <a:chOff x="1665167" y="1115627"/>
            <a:chExt cx="3769590" cy="4730110"/>
          </a:xfrm>
        </p:grpSpPr>
        <p:sp>
          <p:nvSpPr>
            <p:cNvPr id="43" name="圆角矩形 16"/>
            <p:cNvSpPr/>
            <p:nvPr/>
          </p:nvSpPr>
          <p:spPr>
            <a:xfrm>
              <a:off x="1665167" y="1190610"/>
              <a:ext cx="3769590" cy="4655127"/>
            </a:xfrm>
            <a:prstGeom prst="roundRect">
              <a:avLst>
                <a:gd name="adj" fmla="val 4670"/>
              </a:avLst>
            </a:prstGeom>
            <a:gradFill flip="none" rotWithShape="1">
              <a:gsLst>
                <a:gs pos="0">
                  <a:schemeClr val="bg1">
                    <a:lumMod val="50000"/>
                  </a:schemeClr>
                </a:gs>
                <a:gs pos="100000">
                  <a:schemeClr val="tx1">
                    <a:lumMod val="75000"/>
                    <a:lumOff val="25000"/>
                  </a:schemeClr>
                </a:gs>
              </a:gsLst>
              <a:lin ang="2700000" scaled="1"/>
              <a:tileRect/>
            </a:gra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圆角矩形 17"/>
            <p:cNvSpPr/>
            <p:nvPr/>
          </p:nvSpPr>
          <p:spPr>
            <a:xfrm>
              <a:off x="1754635" y="1360823"/>
              <a:ext cx="3573403" cy="4352627"/>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5159" name="组合 16"/>
            <p:cNvGrpSpPr/>
            <p:nvPr/>
          </p:nvGrpSpPr>
          <p:grpSpPr>
            <a:xfrm>
              <a:off x="1965492" y="1443022"/>
              <a:ext cx="3168938" cy="213302"/>
              <a:chOff x="2149634" y="1165384"/>
              <a:chExt cx="3485832" cy="234632"/>
            </a:xfrm>
          </p:grpSpPr>
          <p:grpSp>
            <p:nvGrpSpPr>
              <p:cNvPr id="5230" name="组合 17"/>
              <p:cNvGrpSpPr/>
              <p:nvPr/>
            </p:nvGrpSpPr>
            <p:grpSpPr>
              <a:xfrm>
                <a:off x="2149634" y="1165384"/>
                <a:ext cx="234632" cy="234632"/>
                <a:chOff x="2483009" y="1114425"/>
                <a:chExt cx="209550" cy="209550"/>
              </a:xfrm>
            </p:grpSpPr>
            <p:sp>
              <p:nvSpPr>
                <p:cNvPr id="104" name="椭圆 10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5" name="椭圆 10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1" name="组合 18"/>
              <p:cNvGrpSpPr/>
              <p:nvPr/>
            </p:nvGrpSpPr>
            <p:grpSpPr>
              <a:xfrm>
                <a:off x="2510879" y="1165384"/>
                <a:ext cx="234632" cy="234632"/>
                <a:chOff x="2483009" y="1114425"/>
                <a:chExt cx="209550" cy="209550"/>
              </a:xfrm>
            </p:grpSpPr>
            <p:sp>
              <p:nvSpPr>
                <p:cNvPr id="102" name="椭圆 10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3" name="椭圆 10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2" name="组合 19"/>
              <p:cNvGrpSpPr/>
              <p:nvPr/>
            </p:nvGrpSpPr>
            <p:grpSpPr>
              <a:xfrm>
                <a:off x="2872123" y="1165384"/>
                <a:ext cx="234632" cy="234632"/>
                <a:chOff x="2483009" y="1114425"/>
                <a:chExt cx="209550" cy="209550"/>
              </a:xfrm>
            </p:grpSpPr>
            <p:sp>
              <p:nvSpPr>
                <p:cNvPr id="100" name="椭圆 9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1" name="椭圆 10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3" name="组合 20"/>
              <p:cNvGrpSpPr/>
              <p:nvPr/>
            </p:nvGrpSpPr>
            <p:grpSpPr>
              <a:xfrm>
                <a:off x="3233367" y="1165384"/>
                <a:ext cx="234632" cy="234632"/>
                <a:chOff x="2483009" y="1114425"/>
                <a:chExt cx="209550" cy="209550"/>
              </a:xfrm>
            </p:grpSpPr>
            <p:sp>
              <p:nvSpPr>
                <p:cNvPr id="98" name="椭圆 9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9" name="椭圆 9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4" name="组合 21"/>
              <p:cNvGrpSpPr/>
              <p:nvPr/>
            </p:nvGrpSpPr>
            <p:grpSpPr>
              <a:xfrm>
                <a:off x="3594612" y="1165384"/>
                <a:ext cx="234632" cy="234632"/>
                <a:chOff x="2483009" y="1114425"/>
                <a:chExt cx="209550" cy="209550"/>
              </a:xfrm>
            </p:grpSpPr>
            <p:sp>
              <p:nvSpPr>
                <p:cNvPr id="96" name="椭圆 9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7" name="椭圆 9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5" name="组合 22"/>
              <p:cNvGrpSpPr/>
              <p:nvPr/>
            </p:nvGrpSpPr>
            <p:grpSpPr>
              <a:xfrm>
                <a:off x="3955856" y="1165384"/>
                <a:ext cx="234632" cy="234632"/>
                <a:chOff x="2483009" y="1114425"/>
                <a:chExt cx="209550" cy="209550"/>
              </a:xfrm>
            </p:grpSpPr>
            <p:sp>
              <p:nvSpPr>
                <p:cNvPr id="94" name="椭圆 9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5" name="椭圆 9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6" name="组合 23"/>
              <p:cNvGrpSpPr/>
              <p:nvPr/>
            </p:nvGrpSpPr>
            <p:grpSpPr>
              <a:xfrm>
                <a:off x="4317101" y="1165384"/>
                <a:ext cx="234632" cy="234632"/>
                <a:chOff x="2483009" y="1114425"/>
                <a:chExt cx="209550" cy="209550"/>
              </a:xfrm>
            </p:grpSpPr>
            <p:sp>
              <p:nvSpPr>
                <p:cNvPr id="92" name="椭圆 9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3" name="椭圆 9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7" name="组合 24"/>
              <p:cNvGrpSpPr/>
              <p:nvPr/>
            </p:nvGrpSpPr>
            <p:grpSpPr>
              <a:xfrm>
                <a:off x="4678345" y="1165384"/>
                <a:ext cx="234632" cy="234632"/>
                <a:chOff x="2483009" y="1114425"/>
                <a:chExt cx="209550" cy="209550"/>
              </a:xfrm>
            </p:grpSpPr>
            <p:sp>
              <p:nvSpPr>
                <p:cNvPr id="90" name="椭圆 8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1" name="椭圆 9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8" name="组合 25"/>
              <p:cNvGrpSpPr/>
              <p:nvPr/>
            </p:nvGrpSpPr>
            <p:grpSpPr>
              <a:xfrm>
                <a:off x="5039590" y="1165384"/>
                <a:ext cx="234632" cy="234632"/>
                <a:chOff x="2483009" y="1114425"/>
                <a:chExt cx="209550" cy="209550"/>
              </a:xfrm>
            </p:grpSpPr>
            <p:sp>
              <p:nvSpPr>
                <p:cNvPr id="88" name="椭圆 8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9" name="椭圆 8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9" name="组合 26"/>
              <p:cNvGrpSpPr/>
              <p:nvPr/>
            </p:nvGrpSpPr>
            <p:grpSpPr>
              <a:xfrm>
                <a:off x="5400834" y="1165384"/>
                <a:ext cx="234632" cy="234632"/>
                <a:chOff x="2483009" y="1114425"/>
                <a:chExt cx="209550" cy="209550"/>
              </a:xfrm>
            </p:grpSpPr>
            <p:sp>
              <p:nvSpPr>
                <p:cNvPr id="86" name="椭圆 8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7" name="椭圆 8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5160" name="组合 47"/>
            <p:cNvGrpSpPr/>
            <p:nvPr/>
          </p:nvGrpSpPr>
          <p:grpSpPr>
            <a:xfrm>
              <a:off x="2020452" y="1115627"/>
              <a:ext cx="86065" cy="440911"/>
              <a:chOff x="2244442" y="772895"/>
              <a:chExt cx="94671" cy="485002"/>
            </a:xfrm>
          </p:grpSpPr>
          <p:sp>
            <p:nvSpPr>
              <p:cNvPr id="74" name="圆角矩形 4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5" name="圆角矩形 4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1" name="组合 50"/>
            <p:cNvGrpSpPr/>
            <p:nvPr/>
          </p:nvGrpSpPr>
          <p:grpSpPr>
            <a:xfrm>
              <a:off x="2350139" y="1115627"/>
              <a:ext cx="86065" cy="440911"/>
              <a:chOff x="2244442" y="772895"/>
              <a:chExt cx="94671" cy="485002"/>
            </a:xfrm>
          </p:grpSpPr>
          <p:sp>
            <p:nvSpPr>
              <p:cNvPr id="72"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3"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2" name="组合 53"/>
            <p:cNvGrpSpPr/>
            <p:nvPr/>
          </p:nvGrpSpPr>
          <p:grpSpPr>
            <a:xfrm>
              <a:off x="2679826" y="1115627"/>
              <a:ext cx="86065" cy="440911"/>
              <a:chOff x="2244442" y="772895"/>
              <a:chExt cx="94671" cy="485002"/>
            </a:xfrm>
          </p:grpSpPr>
          <p:sp>
            <p:nvSpPr>
              <p:cNvPr id="70" name="圆角矩形 4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1" name="圆角矩形 4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3" name="组合 56"/>
            <p:cNvGrpSpPr/>
            <p:nvPr/>
          </p:nvGrpSpPr>
          <p:grpSpPr>
            <a:xfrm>
              <a:off x="3009512" y="1115627"/>
              <a:ext cx="86065" cy="440911"/>
              <a:chOff x="2244442" y="772895"/>
              <a:chExt cx="94671" cy="485002"/>
            </a:xfrm>
          </p:grpSpPr>
          <p:sp>
            <p:nvSpPr>
              <p:cNvPr id="68" name="圆角矩形 4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4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4" name="组合 59"/>
            <p:cNvGrpSpPr/>
            <p:nvPr/>
          </p:nvGrpSpPr>
          <p:grpSpPr>
            <a:xfrm>
              <a:off x="3339200" y="1115627"/>
              <a:ext cx="86065" cy="440911"/>
              <a:chOff x="2244442" y="772895"/>
              <a:chExt cx="94671" cy="485002"/>
            </a:xfrm>
          </p:grpSpPr>
          <p:sp>
            <p:nvSpPr>
              <p:cNvPr id="66"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7"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5" name="组合 62"/>
            <p:cNvGrpSpPr/>
            <p:nvPr/>
          </p:nvGrpSpPr>
          <p:grpSpPr>
            <a:xfrm>
              <a:off x="3668886" y="1115627"/>
              <a:ext cx="86065" cy="440911"/>
              <a:chOff x="2244442" y="772895"/>
              <a:chExt cx="94671" cy="485002"/>
            </a:xfrm>
          </p:grpSpPr>
          <p:sp>
            <p:nvSpPr>
              <p:cNvPr id="64" name="圆角矩形 3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5" name="圆角矩形 3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6" name="组合 65"/>
            <p:cNvGrpSpPr/>
            <p:nvPr/>
          </p:nvGrpSpPr>
          <p:grpSpPr>
            <a:xfrm>
              <a:off x="3998573" y="1115627"/>
              <a:ext cx="86065" cy="440911"/>
              <a:chOff x="2244442" y="772895"/>
              <a:chExt cx="94671" cy="485002"/>
            </a:xfrm>
          </p:grpSpPr>
          <p:sp>
            <p:nvSpPr>
              <p:cNvPr id="62" name="圆角矩形 3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3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7" name="组合 68"/>
            <p:cNvGrpSpPr/>
            <p:nvPr/>
          </p:nvGrpSpPr>
          <p:grpSpPr>
            <a:xfrm>
              <a:off x="4328260" y="1115627"/>
              <a:ext cx="86065" cy="440911"/>
              <a:chOff x="2244442" y="772895"/>
              <a:chExt cx="94671" cy="485002"/>
            </a:xfrm>
          </p:grpSpPr>
          <p:sp>
            <p:nvSpPr>
              <p:cNvPr id="60" name="圆角矩形 3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1" name="圆角矩形 3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8" name="组合 71"/>
            <p:cNvGrpSpPr/>
            <p:nvPr/>
          </p:nvGrpSpPr>
          <p:grpSpPr>
            <a:xfrm>
              <a:off x="4657947" y="1115627"/>
              <a:ext cx="86065" cy="440911"/>
              <a:chOff x="2244442" y="772895"/>
              <a:chExt cx="94671" cy="485002"/>
            </a:xfrm>
          </p:grpSpPr>
          <p:sp>
            <p:nvSpPr>
              <p:cNvPr id="58" name="圆角矩形 3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9" name="圆角矩形 3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9" name="组合 87"/>
            <p:cNvGrpSpPr/>
            <p:nvPr/>
          </p:nvGrpSpPr>
          <p:grpSpPr>
            <a:xfrm>
              <a:off x="4987634" y="1115627"/>
              <a:ext cx="86065" cy="440911"/>
              <a:chOff x="2244442" y="772895"/>
              <a:chExt cx="94671" cy="485002"/>
            </a:xfrm>
          </p:grpSpPr>
          <p:sp>
            <p:nvSpPr>
              <p:cNvPr id="56" name="圆角矩形 3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3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sp>
        <p:nvSpPr>
          <p:cNvPr id="4" name="文本框 3"/>
          <p:cNvSpPr txBox="1"/>
          <p:nvPr/>
        </p:nvSpPr>
        <p:spPr>
          <a:xfrm>
            <a:off x="1177290" y="2895600"/>
            <a:ext cx="10297795" cy="2553335"/>
          </a:xfrm>
          <a:prstGeom prst="rect">
            <a:avLst/>
          </a:prstGeom>
          <a:noFill/>
        </p:spPr>
        <p:txBody>
          <a:bodyPr wrap="square" rtlCol="0">
            <a:spAutoFit/>
          </a:bodyPr>
          <a:p>
            <a:pPr fontAlgn="auto">
              <a:lnSpc>
                <a:spcPts val="4800"/>
              </a:lnSpc>
            </a:pPr>
            <a:r>
              <a:rPr lang="zh-CN" altLang="en-US" sz="3200" b="1" spc="200">
                <a:solidFill>
                  <a:schemeClr val="tx1"/>
                </a:solidFill>
                <a:uFillTx/>
                <a:latin typeface="黑体" panose="02010609060101010101" charset="-122"/>
                <a:ea typeface="黑体" panose="02010609060101010101" charset="-122"/>
                <a:cs typeface="黑体" panose="02010609060101010101" charset="-122"/>
              </a:rPr>
              <a:t>（5）爱国主义升旗活动。</a:t>
            </a:r>
            <a:r>
              <a:rPr lang="zh-CN" altLang="en-US" sz="3200" spc="200">
                <a:solidFill>
                  <a:schemeClr val="tx1"/>
                </a:solidFill>
                <a:uFillTx/>
                <a:latin typeface="黑体" panose="02010609060101010101" charset="-122"/>
                <a:ea typeface="黑体" panose="02010609060101010101" charset="-122"/>
                <a:cs typeface="黑体" panose="02010609060101010101" charset="-122"/>
              </a:rPr>
              <a:t>每月第一周开展的爱国主义升旗活动坚持不懈，在活动中培养了大学生的爱国情怀，把爱国情、强国志、报国行等红色火种播进同学心中，打好立德树人的鲜亮底色。</a:t>
            </a:r>
            <a:endParaRPr lang="zh-CN" altLang="en-US" sz="3200" spc="200">
              <a:solidFill>
                <a:schemeClr val="tx1"/>
              </a:solidFill>
              <a:uFillTx/>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15265"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072380" y="418465"/>
            <a:ext cx="490283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校园文化十大亮点：</a:t>
            </a:r>
            <a:endParaRPr lang="zh-CN" altLang="en-US" sz="3200" b="1">
              <a:latin typeface="黑体" panose="02010609060101010101" charset="-122"/>
              <a:ea typeface="黑体" panose="02010609060101010101" charset="-122"/>
              <a:cs typeface="黑体" panose="02010609060101010101" charset="-122"/>
            </a:endParaRPr>
          </a:p>
        </p:txBody>
      </p:sp>
      <p:grpSp>
        <p:nvGrpSpPr>
          <p:cNvPr id="5122" name="组合 4"/>
          <p:cNvGrpSpPr/>
          <p:nvPr/>
        </p:nvGrpSpPr>
        <p:grpSpPr>
          <a:xfrm>
            <a:off x="730250" y="1550035"/>
            <a:ext cx="11057890" cy="5010785"/>
            <a:chOff x="1665167" y="1115627"/>
            <a:chExt cx="3769590" cy="4730110"/>
          </a:xfrm>
        </p:grpSpPr>
        <p:sp>
          <p:nvSpPr>
            <p:cNvPr id="43" name="圆角矩形 16"/>
            <p:cNvSpPr/>
            <p:nvPr/>
          </p:nvSpPr>
          <p:spPr>
            <a:xfrm>
              <a:off x="1665167" y="1190610"/>
              <a:ext cx="3769590" cy="4655127"/>
            </a:xfrm>
            <a:prstGeom prst="roundRect">
              <a:avLst>
                <a:gd name="adj" fmla="val 4670"/>
              </a:avLst>
            </a:prstGeom>
            <a:gradFill flip="none" rotWithShape="1">
              <a:gsLst>
                <a:gs pos="0">
                  <a:schemeClr val="bg1">
                    <a:lumMod val="50000"/>
                  </a:schemeClr>
                </a:gs>
                <a:gs pos="100000">
                  <a:schemeClr val="tx1">
                    <a:lumMod val="75000"/>
                    <a:lumOff val="25000"/>
                  </a:schemeClr>
                </a:gs>
              </a:gsLst>
              <a:lin ang="2700000" scaled="1"/>
              <a:tileRect/>
            </a:gra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圆角矩形 17"/>
            <p:cNvSpPr/>
            <p:nvPr/>
          </p:nvSpPr>
          <p:spPr>
            <a:xfrm>
              <a:off x="1754635" y="1360823"/>
              <a:ext cx="3573403" cy="4352627"/>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5159" name="组合 16"/>
            <p:cNvGrpSpPr/>
            <p:nvPr/>
          </p:nvGrpSpPr>
          <p:grpSpPr>
            <a:xfrm>
              <a:off x="1965492" y="1443022"/>
              <a:ext cx="3168938" cy="213302"/>
              <a:chOff x="2149634" y="1165384"/>
              <a:chExt cx="3485832" cy="234632"/>
            </a:xfrm>
          </p:grpSpPr>
          <p:grpSp>
            <p:nvGrpSpPr>
              <p:cNvPr id="5230" name="组合 17"/>
              <p:cNvGrpSpPr/>
              <p:nvPr/>
            </p:nvGrpSpPr>
            <p:grpSpPr>
              <a:xfrm>
                <a:off x="2149634" y="1165384"/>
                <a:ext cx="234632" cy="234632"/>
                <a:chOff x="2483009" y="1114425"/>
                <a:chExt cx="209550" cy="209550"/>
              </a:xfrm>
            </p:grpSpPr>
            <p:sp>
              <p:nvSpPr>
                <p:cNvPr id="104" name="椭圆 10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5" name="椭圆 10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1" name="组合 18"/>
              <p:cNvGrpSpPr/>
              <p:nvPr/>
            </p:nvGrpSpPr>
            <p:grpSpPr>
              <a:xfrm>
                <a:off x="2510879" y="1165384"/>
                <a:ext cx="234632" cy="234632"/>
                <a:chOff x="2483009" y="1114425"/>
                <a:chExt cx="209550" cy="209550"/>
              </a:xfrm>
            </p:grpSpPr>
            <p:sp>
              <p:nvSpPr>
                <p:cNvPr id="102" name="椭圆 10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3" name="椭圆 10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2" name="组合 19"/>
              <p:cNvGrpSpPr/>
              <p:nvPr/>
            </p:nvGrpSpPr>
            <p:grpSpPr>
              <a:xfrm>
                <a:off x="2872123" y="1165384"/>
                <a:ext cx="234632" cy="234632"/>
                <a:chOff x="2483009" y="1114425"/>
                <a:chExt cx="209550" cy="209550"/>
              </a:xfrm>
            </p:grpSpPr>
            <p:sp>
              <p:nvSpPr>
                <p:cNvPr id="100" name="椭圆 9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1" name="椭圆 10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3" name="组合 20"/>
              <p:cNvGrpSpPr/>
              <p:nvPr/>
            </p:nvGrpSpPr>
            <p:grpSpPr>
              <a:xfrm>
                <a:off x="3233367" y="1165384"/>
                <a:ext cx="234632" cy="234632"/>
                <a:chOff x="2483009" y="1114425"/>
                <a:chExt cx="209550" cy="209550"/>
              </a:xfrm>
            </p:grpSpPr>
            <p:sp>
              <p:nvSpPr>
                <p:cNvPr id="98" name="椭圆 9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9" name="椭圆 9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4" name="组合 21"/>
              <p:cNvGrpSpPr/>
              <p:nvPr/>
            </p:nvGrpSpPr>
            <p:grpSpPr>
              <a:xfrm>
                <a:off x="3594612" y="1165384"/>
                <a:ext cx="234632" cy="234632"/>
                <a:chOff x="2483009" y="1114425"/>
                <a:chExt cx="209550" cy="209550"/>
              </a:xfrm>
            </p:grpSpPr>
            <p:sp>
              <p:nvSpPr>
                <p:cNvPr id="96" name="椭圆 9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7" name="椭圆 9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5" name="组合 22"/>
              <p:cNvGrpSpPr/>
              <p:nvPr/>
            </p:nvGrpSpPr>
            <p:grpSpPr>
              <a:xfrm>
                <a:off x="3955856" y="1165384"/>
                <a:ext cx="234632" cy="234632"/>
                <a:chOff x="2483009" y="1114425"/>
                <a:chExt cx="209550" cy="209550"/>
              </a:xfrm>
            </p:grpSpPr>
            <p:sp>
              <p:nvSpPr>
                <p:cNvPr id="94" name="椭圆 9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5" name="椭圆 9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6" name="组合 23"/>
              <p:cNvGrpSpPr/>
              <p:nvPr/>
            </p:nvGrpSpPr>
            <p:grpSpPr>
              <a:xfrm>
                <a:off x="4317101" y="1165384"/>
                <a:ext cx="234632" cy="234632"/>
                <a:chOff x="2483009" y="1114425"/>
                <a:chExt cx="209550" cy="209550"/>
              </a:xfrm>
            </p:grpSpPr>
            <p:sp>
              <p:nvSpPr>
                <p:cNvPr id="92" name="椭圆 9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3" name="椭圆 9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7" name="组合 24"/>
              <p:cNvGrpSpPr/>
              <p:nvPr/>
            </p:nvGrpSpPr>
            <p:grpSpPr>
              <a:xfrm>
                <a:off x="4678345" y="1165384"/>
                <a:ext cx="234632" cy="234632"/>
                <a:chOff x="2483009" y="1114425"/>
                <a:chExt cx="209550" cy="209550"/>
              </a:xfrm>
            </p:grpSpPr>
            <p:sp>
              <p:nvSpPr>
                <p:cNvPr id="90" name="椭圆 8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1" name="椭圆 9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8" name="组合 25"/>
              <p:cNvGrpSpPr/>
              <p:nvPr/>
            </p:nvGrpSpPr>
            <p:grpSpPr>
              <a:xfrm>
                <a:off x="5039590" y="1165384"/>
                <a:ext cx="234632" cy="234632"/>
                <a:chOff x="2483009" y="1114425"/>
                <a:chExt cx="209550" cy="209550"/>
              </a:xfrm>
            </p:grpSpPr>
            <p:sp>
              <p:nvSpPr>
                <p:cNvPr id="88" name="椭圆 8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9" name="椭圆 8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9" name="组合 26"/>
              <p:cNvGrpSpPr/>
              <p:nvPr/>
            </p:nvGrpSpPr>
            <p:grpSpPr>
              <a:xfrm>
                <a:off x="5400834" y="1165384"/>
                <a:ext cx="234632" cy="234632"/>
                <a:chOff x="2483009" y="1114425"/>
                <a:chExt cx="209550" cy="209550"/>
              </a:xfrm>
            </p:grpSpPr>
            <p:sp>
              <p:nvSpPr>
                <p:cNvPr id="86" name="椭圆 8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7" name="椭圆 8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5160" name="组合 47"/>
            <p:cNvGrpSpPr/>
            <p:nvPr/>
          </p:nvGrpSpPr>
          <p:grpSpPr>
            <a:xfrm>
              <a:off x="2020452" y="1115627"/>
              <a:ext cx="86065" cy="440911"/>
              <a:chOff x="2244442" y="772895"/>
              <a:chExt cx="94671" cy="485002"/>
            </a:xfrm>
          </p:grpSpPr>
          <p:sp>
            <p:nvSpPr>
              <p:cNvPr id="74" name="圆角矩形 4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5" name="圆角矩形 4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1" name="组合 50"/>
            <p:cNvGrpSpPr/>
            <p:nvPr/>
          </p:nvGrpSpPr>
          <p:grpSpPr>
            <a:xfrm>
              <a:off x="2350139" y="1115627"/>
              <a:ext cx="86065" cy="440911"/>
              <a:chOff x="2244442" y="772895"/>
              <a:chExt cx="94671" cy="485002"/>
            </a:xfrm>
          </p:grpSpPr>
          <p:sp>
            <p:nvSpPr>
              <p:cNvPr id="72"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3"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2" name="组合 53"/>
            <p:cNvGrpSpPr/>
            <p:nvPr/>
          </p:nvGrpSpPr>
          <p:grpSpPr>
            <a:xfrm>
              <a:off x="2679826" y="1115627"/>
              <a:ext cx="86065" cy="440911"/>
              <a:chOff x="2244442" y="772895"/>
              <a:chExt cx="94671" cy="485002"/>
            </a:xfrm>
          </p:grpSpPr>
          <p:sp>
            <p:nvSpPr>
              <p:cNvPr id="70" name="圆角矩形 4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1" name="圆角矩形 4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3" name="组合 56"/>
            <p:cNvGrpSpPr/>
            <p:nvPr/>
          </p:nvGrpSpPr>
          <p:grpSpPr>
            <a:xfrm>
              <a:off x="3009512" y="1115627"/>
              <a:ext cx="86065" cy="440911"/>
              <a:chOff x="2244442" y="772895"/>
              <a:chExt cx="94671" cy="485002"/>
            </a:xfrm>
          </p:grpSpPr>
          <p:sp>
            <p:nvSpPr>
              <p:cNvPr id="68" name="圆角矩形 4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4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4" name="组合 59"/>
            <p:cNvGrpSpPr/>
            <p:nvPr/>
          </p:nvGrpSpPr>
          <p:grpSpPr>
            <a:xfrm>
              <a:off x="3339200" y="1115627"/>
              <a:ext cx="86065" cy="440911"/>
              <a:chOff x="2244442" y="772895"/>
              <a:chExt cx="94671" cy="485002"/>
            </a:xfrm>
          </p:grpSpPr>
          <p:sp>
            <p:nvSpPr>
              <p:cNvPr id="66"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7"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5" name="组合 62"/>
            <p:cNvGrpSpPr/>
            <p:nvPr/>
          </p:nvGrpSpPr>
          <p:grpSpPr>
            <a:xfrm>
              <a:off x="3668886" y="1115627"/>
              <a:ext cx="86065" cy="440911"/>
              <a:chOff x="2244442" y="772895"/>
              <a:chExt cx="94671" cy="485002"/>
            </a:xfrm>
          </p:grpSpPr>
          <p:sp>
            <p:nvSpPr>
              <p:cNvPr id="64" name="圆角矩形 3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5" name="圆角矩形 3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6" name="组合 65"/>
            <p:cNvGrpSpPr/>
            <p:nvPr/>
          </p:nvGrpSpPr>
          <p:grpSpPr>
            <a:xfrm>
              <a:off x="3998573" y="1115627"/>
              <a:ext cx="86065" cy="440911"/>
              <a:chOff x="2244442" y="772895"/>
              <a:chExt cx="94671" cy="485002"/>
            </a:xfrm>
          </p:grpSpPr>
          <p:sp>
            <p:nvSpPr>
              <p:cNvPr id="62" name="圆角矩形 3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3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7" name="组合 68"/>
            <p:cNvGrpSpPr/>
            <p:nvPr/>
          </p:nvGrpSpPr>
          <p:grpSpPr>
            <a:xfrm>
              <a:off x="4328260" y="1115627"/>
              <a:ext cx="86065" cy="440911"/>
              <a:chOff x="2244442" y="772895"/>
              <a:chExt cx="94671" cy="485002"/>
            </a:xfrm>
          </p:grpSpPr>
          <p:sp>
            <p:nvSpPr>
              <p:cNvPr id="60" name="圆角矩形 3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1" name="圆角矩形 3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8" name="组合 71"/>
            <p:cNvGrpSpPr/>
            <p:nvPr/>
          </p:nvGrpSpPr>
          <p:grpSpPr>
            <a:xfrm>
              <a:off x="4657947" y="1115627"/>
              <a:ext cx="86065" cy="440911"/>
              <a:chOff x="2244442" y="772895"/>
              <a:chExt cx="94671" cy="485002"/>
            </a:xfrm>
          </p:grpSpPr>
          <p:sp>
            <p:nvSpPr>
              <p:cNvPr id="58" name="圆角矩形 3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9" name="圆角矩形 3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9" name="组合 87"/>
            <p:cNvGrpSpPr/>
            <p:nvPr/>
          </p:nvGrpSpPr>
          <p:grpSpPr>
            <a:xfrm>
              <a:off x="4987634" y="1115627"/>
              <a:ext cx="86065" cy="440911"/>
              <a:chOff x="2244442" y="772895"/>
              <a:chExt cx="94671" cy="485002"/>
            </a:xfrm>
          </p:grpSpPr>
          <p:sp>
            <p:nvSpPr>
              <p:cNvPr id="56" name="圆角矩形 3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3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sp>
        <p:nvSpPr>
          <p:cNvPr id="4" name="文本框 3"/>
          <p:cNvSpPr txBox="1"/>
          <p:nvPr/>
        </p:nvSpPr>
        <p:spPr>
          <a:xfrm>
            <a:off x="1611630" y="2122805"/>
            <a:ext cx="9460230" cy="4130675"/>
          </a:xfrm>
          <a:prstGeom prst="rect">
            <a:avLst/>
          </a:prstGeom>
          <a:noFill/>
        </p:spPr>
        <p:txBody>
          <a:bodyPr wrap="square" rtlCol="0">
            <a:spAutoFit/>
          </a:bodyPr>
          <a:p>
            <a:pPr fontAlgn="auto">
              <a:lnSpc>
                <a:spcPts val="4500"/>
              </a:lnSpc>
            </a:pPr>
            <a:r>
              <a:rPr lang="zh-CN" altLang="en-US" sz="3200" b="1">
                <a:latin typeface="黑体" panose="02010609060101010101" charset="-122"/>
                <a:ea typeface="黑体" panose="02010609060101010101" charset="-122"/>
                <a:cs typeface="黑体" panose="02010609060101010101" charset="-122"/>
              </a:rPr>
              <a:t>（6）新生主题文化活动。</a:t>
            </a:r>
            <a:r>
              <a:rPr lang="zh-CN" altLang="en-US" sz="3200">
                <a:latin typeface="黑体" panose="02010609060101010101" charset="-122"/>
                <a:ea typeface="黑体" panose="02010609060101010101" charset="-122"/>
                <a:cs typeface="黑体" panose="02010609060101010101" charset="-122"/>
              </a:rPr>
              <a:t>指的是：在新生中开展“我的未来不是梦”主题演讲比赛。以赛事树立学生自信心，激发同学们树立崇高理想，增强时代责任感，自觉把个人的梦想与“中国梦”紧密结合起来，书写心中理想，抒发爱党、爱国、爱校之情，报效祖国之志，培养德智体美劳全面发展的高素质人才。</a:t>
            </a:r>
            <a:endParaRPr lang="zh-CN" altLang="en-US" sz="32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072380" y="418465"/>
            <a:ext cx="490283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校园文化十大亮点：</a:t>
            </a:r>
            <a:endParaRPr lang="zh-CN" altLang="en-US" sz="3200" b="1">
              <a:latin typeface="黑体" panose="02010609060101010101" charset="-122"/>
              <a:ea typeface="黑体" panose="02010609060101010101" charset="-122"/>
              <a:cs typeface="黑体" panose="02010609060101010101" charset="-122"/>
            </a:endParaRPr>
          </a:p>
        </p:txBody>
      </p:sp>
      <p:grpSp>
        <p:nvGrpSpPr>
          <p:cNvPr id="5122" name="组合 4"/>
          <p:cNvGrpSpPr/>
          <p:nvPr/>
        </p:nvGrpSpPr>
        <p:grpSpPr>
          <a:xfrm>
            <a:off x="599440" y="1421130"/>
            <a:ext cx="11303635" cy="5280660"/>
            <a:chOff x="1665167" y="1115627"/>
            <a:chExt cx="3769590" cy="4730110"/>
          </a:xfrm>
        </p:grpSpPr>
        <p:sp>
          <p:nvSpPr>
            <p:cNvPr id="43" name="圆角矩形 16"/>
            <p:cNvSpPr/>
            <p:nvPr/>
          </p:nvSpPr>
          <p:spPr>
            <a:xfrm>
              <a:off x="1665167" y="1190610"/>
              <a:ext cx="3769590" cy="4655127"/>
            </a:xfrm>
            <a:prstGeom prst="roundRect">
              <a:avLst>
                <a:gd name="adj" fmla="val 4670"/>
              </a:avLst>
            </a:prstGeom>
            <a:gradFill flip="none" rotWithShape="1">
              <a:gsLst>
                <a:gs pos="0">
                  <a:schemeClr val="bg1">
                    <a:lumMod val="50000"/>
                  </a:schemeClr>
                </a:gs>
                <a:gs pos="100000">
                  <a:schemeClr val="tx1">
                    <a:lumMod val="75000"/>
                    <a:lumOff val="25000"/>
                  </a:schemeClr>
                </a:gs>
              </a:gsLst>
              <a:lin ang="2700000" scaled="1"/>
              <a:tileRect/>
            </a:gra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圆角矩形 17"/>
            <p:cNvSpPr/>
            <p:nvPr/>
          </p:nvSpPr>
          <p:spPr>
            <a:xfrm>
              <a:off x="1754635" y="1360823"/>
              <a:ext cx="3573403" cy="4352627"/>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5159" name="组合 16"/>
            <p:cNvGrpSpPr/>
            <p:nvPr/>
          </p:nvGrpSpPr>
          <p:grpSpPr>
            <a:xfrm>
              <a:off x="1965492" y="1443022"/>
              <a:ext cx="3168938" cy="213302"/>
              <a:chOff x="2149634" y="1165384"/>
              <a:chExt cx="3485832" cy="234632"/>
            </a:xfrm>
          </p:grpSpPr>
          <p:grpSp>
            <p:nvGrpSpPr>
              <p:cNvPr id="5230" name="组合 17"/>
              <p:cNvGrpSpPr/>
              <p:nvPr/>
            </p:nvGrpSpPr>
            <p:grpSpPr>
              <a:xfrm>
                <a:off x="2149634" y="1165384"/>
                <a:ext cx="234632" cy="234632"/>
                <a:chOff x="2483009" y="1114425"/>
                <a:chExt cx="209550" cy="209550"/>
              </a:xfrm>
            </p:grpSpPr>
            <p:sp>
              <p:nvSpPr>
                <p:cNvPr id="104" name="椭圆 10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5" name="椭圆 10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1" name="组合 18"/>
              <p:cNvGrpSpPr/>
              <p:nvPr/>
            </p:nvGrpSpPr>
            <p:grpSpPr>
              <a:xfrm>
                <a:off x="2510879" y="1165384"/>
                <a:ext cx="234632" cy="234632"/>
                <a:chOff x="2483009" y="1114425"/>
                <a:chExt cx="209550" cy="209550"/>
              </a:xfrm>
            </p:grpSpPr>
            <p:sp>
              <p:nvSpPr>
                <p:cNvPr id="102" name="椭圆 10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3" name="椭圆 10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2" name="组合 19"/>
              <p:cNvGrpSpPr/>
              <p:nvPr/>
            </p:nvGrpSpPr>
            <p:grpSpPr>
              <a:xfrm>
                <a:off x="2872123" y="1165384"/>
                <a:ext cx="234632" cy="234632"/>
                <a:chOff x="2483009" y="1114425"/>
                <a:chExt cx="209550" cy="209550"/>
              </a:xfrm>
            </p:grpSpPr>
            <p:sp>
              <p:nvSpPr>
                <p:cNvPr id="100" name="椭圆 9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1" name="椭圆 10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3" name="组合 20"/>
              <p:cNvGrpSpPr/>
              <p:nvPr/>
            </p:nvGrpSpPr>
            <p:grpSpPr>
              <a:xfrm>
                <a:off x="3233367" y="1165384"/>
                <a:ext cx="234632" cy="234632"/>
                <a:chOff x="2483009" y="1114425"/>
                <a:chExt cx="209550" cy="209550"/>
              </a:xfrm>
            </p:grpSpPr>
            <p:sp>
              <p:nvSpPr>
                <p:cNvPr id="98" name="椭圆 9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9" name="椭圆 9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4" name="组合 21"/>
              <p:cNvGrpSpPr/>
              <p:nvPr/>
            </p:nvGrpSpPr>
            <p:grpSpPr>
              <a:xfrm>
                <a:off x="3594612" y="1165384"/>
                <a:ext cx="234632" cy="234632"/>
                <a:chOff x="2483009" y="1114425"/>
                <a:chExt cx="209550" cy="209550"/>
              </a:xfrm>
            </p:grpSpPr>
            <p:sp>
              <p:nvSpPr>
                <p:cNvPr id="96" name="椭圆 9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7" name="椭圆 9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5" name="组合 22"/>
              <p:cNvGrpSpPr/>
              <p:nvPr/>
            </p:nvGrpSpPr>
            <p:grpSpPr>
              <a:xfrm>
                <a:off x="3955856" y="1165384"/>
                <a:ext cx="234632" cy="234632"/>
                <a:chOff x="2483009" y="1114425"/>
                <a:chExt cx="209550" cy="209550"/>
              </a:xfrm>
            </p:grpSpPr>
            <p:sp>
              <p:nvSpPr>
                <p:cNvPr id="94" name="椭圆 9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5" name="椭圆 9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6" name="组合 23"/>
              <p:cNvGrpSpPr/>
              <p:nvPr/>
            </p:nvGrpSpPr>
            <p:grpSpPr>
              <a:xfrm>
                <a:off x="4317101" y="1165384"/>
                <a:ext cx="234632" cy="234632"/>
                <a:chOff x="2483009" y="1114425"/>
                <a:chExt cx="209550" cy="209550"/>
              </a:xfrm>
            </p:grpSpPr>
            <p:sp>
              <p:nvSpPr>
                <p:cNvPr id="92" name="椭圆 9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3" name="椭圆 9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7" name="组合 24"/>
              <p:cNvGrpSpPr/>
              <p:nvPr/>
            </p:nvGrpSpPr>
            <p:grpSpPr>
              <a:xfrm>
                <a:off x="4678345" y="1165384"/>
                <a:ext cx="234632" cy="234632"/>
                <a:chOff x="2483009" y="1114425"/>
                <a:chExt cx="209550" cy="209550"/>
              </a:xfrm>
            </p:grpSpPr>
            <p:sp>
              <p:nvSpPr>
                <p:cNvPr id="90" name="椭圆 8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1" name="椭圆 9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8" name="组合 25"/>
              <p:cNvGrpSpPr/>
              <p:nvPr/>
            </p:nvGrpSpPr>
            <p:grpSpPr>
              <a:xfrm>
                <a:off x="5039590" y="1165384"/>
                <a:ext cx="234632" cy="234632"/>
                <a:chOff x="2483009" y="1114425"/>
                <a:chExt cx="209550" cy="209550"/>
              </a:xfrm>
            </p:grpSpPr>
            <p:sp>
              <p:nvSpPr>
                <p:cNvPr id="88" name="椭圆 8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9" name="椭圆 8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9" name="组合 26"/>
              <p:cNvGrpSpPr/>
              <p:nvPr/>
            </p:nvGrpSpPr>
            <p:grpSpPr>
              <a:xfrm>
                <a:off x="5400834" y="1165384"/>
                <a:ext cx="234632" cy="234632"/>
                <a:chOff x="2483009" y="1114425"/>
                <a:chExt cx="209550" cy="209550"/>
              </a:xfrm>
            </p:grpSpPr>
            <p:sp>
              <p:nvSpPr>
                <p:cNvPr id="86" name="椭圆 8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7" name="椭圆 8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5160" name="组合 47"/>
            <p:cNvGrpSpPr/>
            <p:nvPr/>
          </p:nvGrpSpPr>
          <p:grpSpPr>
            <a:xfrm>
              <a:off x="2020452" y="1115627"/>
              <a:ext cx="86065" cy="440911"/>
              <a:chOff x="2244442" y="772895"/>
              <a:chExt cx="94671" cy="485002"/>
            </a:xfrm>
          </p:grpSpPr>
          <p:sp>
            <p:nvSpPr>
              <p:cNvPr id="74" name="圆角矩形 4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5" name="圆角矩形 4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1" name="组合 50"/>
            <p:cNvGrpSpPr/>
            <p:nvPr/>
          </p:nvGrpSpPr>
          <p:grpSpPr>
            <a:xfrm>
              <a:off x="2350139" y="1115627"/>
              <a:ext cx="86065" cy="440911"/>
              <a:chOff x="2244442" y="772895"/>
              <a:chExt cx="94671" cy="485002"/>
            </a:xfrm>
          </p:grpSpPr>
          <p:sp>
            <p:nvSpPr>
              <p:cNvPr id="72"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3"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2" name="组合 53"/>
            <p:cNvGrpSpPr/>
            <p:nvPr/>
          </p:nvGrpSpPr>
          <p:grpSpPr>
            <a:xfrm>
              <a:off x="2679826" y="1115627"/>
              <a:ext cx="86065" cy="440911"/>
              <a:chOff x="2244442" y="772895"/>
              <a:chExt cx="94671" cy="485002"/>
            </a:xfrm>
          </p:grpSpPr>
          <p:sp>
            <p:nvSpPr>
              <p:cNvPr id="70" name="圆角矩形 4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1" name="圆角矩形 4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3" name="组合 56"/>
            <p:cNvGrpSpPr/>
            <p:nvPr/>
          </p:nvGrpSpPr>
          <p:grpSpPr>
            <a:xfrm>
              <a:off x="3009512" y="1115627"/>
              <a:ext cx="86065" cy="440911"/>
              <a:chOff x="2244442" y="772895"/>
              <a:chExt cx="94671" cy="485002"/>
            </a:xfrm>
          </p:grpSpPr>
          <p:sp>
            <p:nvSpPr>
              <p:cNvPr id="68" name="圆角矩形 4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4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4" name="组合 59"/>
            <p:cNvGrpSpPr/>
            <p:nvPr/>
          </p:nvGrpSpPr>
          <p:grpSpPr>
            <a:xfrm>
              <a:off x="3339200" y="1115627"/>
              <a:ext cx="86065" cy="440911"/>
              <a:chOff x="2244442" y="772895"/>
              <a:chExt cx="94671" cy="485002"/>
            </a:xfrm>
          </p:grpSpPr>
          <p:sp>
            <p:nvSpPr>
              <p:cNvPr id="66"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7"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5" name="组合 62"/>
            <p:cNvGrpSpPr/>
            <p:nvPr/>
          </p:nvGrpSpPr>
          <p:grpSpPr>
            <a:xfrm>
              <a:off x="3668886" y="1115627"/>
              <a:ext cx="86065" cy="440911"/>
              <a:chOff x="2244442" y="772895"/>
              <a:chExt cx="94671" cy="485002"/>
            </a:xfrm>
          </p:grpSpPr>
          <p:sp>
            <p:nvSpPr>
              <p:cNvPr id="64" name="圆角矩形 3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5" name="圆角矩形 3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6" name="组合 65"/>
            <p:cNvGrpSpPr/>
            <p:nvPr/>
          </p:nvGrpSpPr>
          <p:grpSpPr>
            <a:xfrm>
              <a:off x="3998573" y="1115627"/>
              <a:ext cx="86065" cy="440911"/>
              <a:chOff x="2244442" y="772895"/>
              <a:chExt cx="94671" cy="485002"/>
            </a:xfrm>
          </p:grpSpPr>
          <p:sp>
            <p:nvSpPr>
              <p:cNvPr id="62" name="圆角矩形 3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3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7" name="组合 68"/>
            <p:cNvGrpSpPr/>
            <p:nvPr/>
          </p:nvGrpSpPr>
          <p:grpSpPr>
            <a:xfrm>
              <a:off x="4328260" y="1115627"/>
              <a:ext cx="86065" cy="440911"/>
              <a:chOff x="2244442" y="772895"/>
              <a:chExt cx="94671" cy="485002"/>
            </a:xfrm>
          </p:grpSpPr>
          <p:sp>
            <p:nvSpPr>
              <p:cNvPr id="60" name="圆角矩形 3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1" name="圆角矩形 3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8" name="组合 71"/>
            <p:cNvGrpSpPr/>
            <p:nvPr/>
          </p:nvGrpSpPr>
          <p:grpSpPr>
            <a:xfrm>
              <a:off x="4657947" y="1115627"/>
              <a:ext cx="86065" cy="440911"/>
              <a:chOff x="2244442" y="772895"/>
              <a:chExt cx="94671" cy="485002"/>
            </a:xfrm>
          </p:grpSpPr>
          <p:sp>
            <p:nvSpPr>
              <p:cNvPr id="58" name="圆角矩形 3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9" name="圆角矩形 3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9" name="组合 87"/>
            <p:cNvGrpSpPr/>
            <p:nvPr/>
          </p:nvGrpSpPr>
          <p:grpSpPr>
            <a:xfrm>
              <a:off x="4987634" y="1115627"/>
              <a:ext cx="86065" cy="440911"/>
              <a:chOff x="2244442" y="772895"/>
              <a:chExt cx="94671" cy="485002"/>
            </a:xfrm>
          </p:grpSpPr>
          <p:sp>
            <p:nvSpPr>
              <p:cNvPr id="56" name="圆角矩形 3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3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sp>
        <p:nvSpPr>
          <p:cNvPr id="4" name="文本框 3"/>
          <p:cNvSpPr txBox="1"/>
          <p:nvPr/>
        </p:nvSpPr>
        <p:spPr>
          <a:xfrm>
            <a:off x="1009650" y="2025015"/>
            <a:ext cx="10483215" cy="4502785"/>
          </a:xfrm>
          <a:prstGeom prst="rect">
            <a:avLst/>
          </a:prstGeom>
          <a:noFill/>
        </p:spPr>
        <p:txBody>
          <a:bodyPr wrap="square" rtlCol="0">
            <a:spAutoFit/>
          </a:bodyPr>
          <a:p>
            <a:pPr fontAlgn="auto">
              <a:lnSpc>
                <a:spcPts val="4300"/>
              </a:lnSpc>
            </a:pPr>
            <a:r>
              <a:rPr lang="zh-CN" altLang="en-US" sz="3200" b="1">
                <a:latin typeface="黑体" panose="02010609060101010101" charset="-122"/>
                <a:ea typeface="黑体" panose="02010609060101010101" charset="-122"/>
                <a:cs typeface="黑体" panose="02010609060101010101" charset="-122"/>
              </a:rPr>
              <a:t>（7）“一二·九”歌咏比赛。</a:t>
            </a:r>
            <a:r>
              <a:rPr lang="zh-CN" altLang="en-US" sz="3200">
                <a:latin typeface="黑体" panose="02010609060101010101" charset="-122"/>
                <a:ea typeface="黑体" panose="02010609060101010101" charset="-122"/>
                <a:cs typeface="黑体" panose="02010609060101010101" charset="-122"/>
              </a:rPr>
              <a:t>我校每年都会举办“一二·九”红歌比赛。目的是为了让同学们铭记“一二·九”运动这一历史篇章，激励广大青年的爱国热情，发扬“一二·九”爱国精神，尽展我们的青春风采。</a:t>
            </a:r>
            <a:endParaRPr lang="zh-CN" altLang="en-US" sz="3200">
              <a:latin typeface="黑体" panose="02010609060101010101" charset="-122"/>
              <a:ea typeface="黑体" panose="02010609060101010101" charset="-122"/>
              <a:cs typeface="黑体" panose="02010609060101010101" charset="-122"/>
            </a:endParaRPr>
          </a:p>
          <a:p>
            <a:pPr fontAlgn="auto">
              <a:lnSpc>
                <a:spcPts val="4300"/>
              </a:lnSpc>
            </a:pPr>
            <a:r>
              <a:rPr lang="zh-CN" altLang="en-US" sz="3200" b="1">
                <a:latin typeface="黑体" panose="02010609060101010101" charset="-122"/>
                <a:ea typeface="黑体" panose="02010609060101010101" charset="-122"/>
                <a:cs typeface="黑体" panose="02010609060101010101" charset="-122"/>
              </a:rPr>
              <a:t>（8）打造“一院一品”特色文化。</a:t>
            </a:r>
            <a:r>
              <a:rPr lang="zh-CN" altLang="en-US" sz="3200">
                <a:latin typeface="黑体" panose="02010609060101010101" charset="-122"/>
                <a:ea typeface="黑体" panose="02010609060101010101" charset="-122"/>
                <a:cs typeface="黑体" panose="02010609060101010101" charset="-122"/>
              </a:rPr>
              <a:t>我校一直致力于努力打造“一院一品”的特色学院，弘扬和践行社会主义核心价值观，潜移默化影响全体师生的文明素养，推动精神文明建设。</a:t>
            </a:r>
            <a:endParaRPr lang="zh-CN" altLang="en-US" sz="32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072380" y="418465"/>
            <a:ext cx="490283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校园文化十大亮点：</a:t>
            </a:r>
            <a:endParaRPr lang="zh-CN" altLang="en-US" sz="3200" b="1">
              <a:latin typeface="黑体" panose="02010609060101010101" charset="-122"/>
              <a:ea typeface="黑体" panose="02010609060101010101" charset="-122"/>
              <a:cs typeface="黑体" panose="02010609060101010101" charset="-122"/>
            </a:endParaRPr>
          </a:p>
        </p:txBody>
      </p:sp>
      <p:grpSp>
        <p:nvGrpSpPr>
          <p:cNvPr id="5122" name="组合 4"/>
          <p:cNvGrpSpPr/>
          <p:nvPr/>
        </p:nvGrpSpPr>
        <p:grpSpPr>
          <a:xfrm>
            <a:off x="730250" y="1550035"/>
            <a:ext cx="11057890" cy="5010785"/>
            <a:chOff x="1665167" y="1115627"/>
            <a:chExt cx="3769590" cy="4730110"/>
          </a:xfrm>
        </p:grpSpPr>
        <p:sp>
          <p:nvSpPr>
            <p:cNvPr id="43" name="圆角矩形 16"/>
            <p:cNvSpPr/>
            <p:nvPr/>
          </p:nvSpPr>
          <p:spPr>
            <a:xfrm>
              <a:off x="1665167" y="1190610"/>
              <a:ext cx="3769590" cy="4655127"/>
            </a:xfrm>
            <a:prstGeom prst="roundRect">
              <a:avLst>
                <a:gd name="adj" fmla="val 4670"/>
              </a:avLst>
            </a:prstGeom>
            <a:gradFill flip="none" rotWithShape="1">
              <a:gsLst>
                <a:gs pos="0">
                  <a:schemeClr val="bg1">
                    <a:lumMod val="50000"/>
                  </a:schemeClr>
                </a:gs>
                <a:gs pos="100000">
                  <a:schemeClr val="tx1">
                    <a:lumMod val="75000"/>
                    <a:lumOff val="25000"/>
                  </a:schemeClr>
                </a:gs>
              </a:gsLst>
              <a:lin ang="2700000" scaled="1"/>
              <a:tileRect/>
            </a:gra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圆角矩形 17"/>
            <p:cNvSpPr/>
            <p:nvPr/>
          </p:nvSpPr>
          <p:spPr>
            <a:xfrm>
              <a:off x="1754635" y="1360823"/>
              <a:ext cx="3573403" cy="4352627"/>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5159" name="组合 16"/>
            <p:cNvGrpSpPr/>
            <p:nvPr/>
          </p:nvGrpSpPr>
          <p:grpSpPr>
            <a:xfrm>
              <a:off x="1965492" y="1443022"/>
              <a:ext cx="3168938" cy="213302"/>
              <a:chOff x="2149634" y="1165384"/>
              <a:chExt cx="3485832" cy="234632"/>
            </a:xfrm>
          </p:grpSpPr>
          <p:grpSp>
            <p:nvGrpSpPr>
              <p:cNvPr id="5230" name="组合 17"/>
              <p:cNvGrpSpPr/>
              <p:nvPr/>
            </p:nvGrpSpPr>
            <p:grpSpPr>
              <a:xfrm>
                <a:off x="2149634" y="1165384"/>
                <a:ext cx="234632" cy="234632"/>
                <a:chOff x="2483009" y="1114425"/>
                <a:chExt cx="209550" cy="209550"/>
              </a:xfrm>
            </p:grpSpPr>
            <p:sp>
              <p:nvSpPr>
                <p:cNvPr id="104" name="椭圆 10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5" name="椭圆 10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1" name="组合 18"/>
              <p:cNvGrpSpPr/>
              <p:nvPr/>
            </p:nvGrpSpPr>
            <p:grpSpPr>
              <a:xfrm>
                <a:off x="2510879" y="1165384"/>
                <a:ext cx="234632" cy="234632"/>
                <a:chOff x="2483009" y="1114425"/>
                <a:chExt cx="209550" cy="209550"/>
              </a:xfrm>
            </p:grpSpPr>
            <p:sp>
              <p:nvSpPr>
                <p:cNvPr id="102" name="椭圆 10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3" name="椭圆 10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2" name="组合 19"/>
              <p:cNvGrpSpPr/>
              <p:nvPr/>
            </p:nvGrpSpPr>
            <p:grpSpPr>
              <a:xfrm>
                <a:off x="2872123" y="1165384"/>
                <a:ext cx="234632" cy="234632"/>
                <a:chOff x="2483009" y="1114425"/>
                <a:chExt cx="209550" cy="209550"/>
              </a:xfrm>
            </p:grpSpPr>
            <p:sp>
              <p:nvSpPr>
                <p:cNvPr id="100" name="椭圆 9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1" name="椭圆 10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3" name="组合 20"/>
              <p:cNvGrpSpPr/>
              <p:nvPr/>
            </p:nvGrpSpPr>
            <p:grpSpPr>
              <a:xfrm>
                <a:off x="3233367" y="1165384"/>
                <a:ext cx="234632" cy="234632"/>
                <a:chOff x="2483009" y="1114425"/>
                <a:chExt cx="209550" cy="209550"/>
              </a:xfrm>
            </p:grpSpPr>
            <p:sp>
              <p:nvSpPr>
                <p:cNvPr id="98" name="椭圆 9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9" name="椭圆 9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4" name="组合 21"/>
              <p:cNvGrpSpPr/>
              <p:nvPr/>
            </p:nvGrpSpPr>
            <p:grpSpPr>
              <a:xfrm>
                <a:off x="3594612" y="1165384"/>
                <a:ext cx="234632" cy="234632"/>
                <a:chOff x="2483009" y="1114425"/>
                <a:chExt cx="209550" cy="209550"/>
              </a:xfrm>
            </p:grpSpPr>
            <p:sp>
              <p:nvSpPr>
                <p:cNvPr id="96" name="椭圆 9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7" name="椭圆 9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5" name="组合 22"/>
              <p:cNvGrpSpPr/>
              <p:nvPr/>
            </p:nvGrpSpPr>
            <p:grpSpPr>
              <a:xfrm>
                <a:off x="3955856" y="1165384"/>
                <a:ext cx="234632" cy="234632"/>
                <a:chOff x="2483009" y="1114425"/>
                <a:chExt cx="209550" cy="209550"/>
              </a:xfrm>
            </p:grpSpPr>
            <p:sp>
              <p:nvSpPr>
                <p:cNvPr id="94" name="椭圆 9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5" name="椭圆 9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6" name="组合 23"/>
              <p:cNvGrpSpPr/>
              <p:nvPr/>
            </p:nvGrpSpPr>
            <p:grpSpPr>
              <a:xfrm>
                <a:off x="4317101" y="1165384"/>
                <a:ext cx="234632" cy="234632"/>
                <a:chOff x="2483009" y="1114425"/>
                <a:chExt cx="209550" cy="209550"/>
              </a:xfrm>
            </p:grpSpPr>
            <p:sp>
              <p:nvSpPr>
                <p:cNvPr id="92" name="椭圆 9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3" name="椭圆 9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7" name="组合 24"/>
              <p:cNvGrpSpPr/>
              <p:nvPr/>
            </p:nvGrpSpPr>
            <p:grpSpPr>
              <a:xfrm>
                <a:off x="4678345" y="1165384"/>
                <a:ext cx="234632" cy="234632"/>
                <a:chOff x="2483009" y="1114425"/>
                <a:chExt cx="209550" cy="209550"/>
              </a:xfrm>
            </p:grpSpPr>
            <p:sp>
              <p:nvSpPr>
                <p:cNvPr id="90" name="椭圆 8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1" name="椭圆 9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8" name="组合 25"/>
              <p:cNvGrpSpPr/>
              <p:nvPr/>
            </p:nvGrpSpPr>
            <p:grpSpPr>
              <a:xfrm>
                <a:off x="5039590" y="1165384"/>
                <a:ext cx="234632" cy="234632"/>
                <a:chOff x="2483009" y="1114425"/>
                <a:chExt cx="209550" cy="209550"/>
              </a:xfrm>
            </p:grpSpPr>
            <p:sp>
              <p:nvSpPr>
                <p:cNvPr id="88" name="椭圆 8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9" name="椭圆 8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9" name="组合 26"/>
              <p:cNvGrpSpPr/>
              <p:nvPr/>
            </p:nvGrpSpPr>
            <p:grpSpPr>
              <a:xfrm>
                <a:off x="5400834" y="1165384"/>
                <a:ext cx="234632" cy="234632"/>
                <a:chOff x="2483009" y="1114425"/>
                <a:chExt cx="209550" cy="209550"/>
              </a:xfrm>
            </p:grpSpPr>
            <p:sp>
              <p:nvSpPr>
                <p:cNvPr id="86" name="椭圆 8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7" name="椭圆 8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5160" name="组合 47"/>
            <p:cNvGrpSpPr/>
            <p:nvPr/>
          </p:nvGrpSpPr>
          <p:grpSpPr>
            <a:xfrm>
              <a:off x="2020452" y="1115627"/>
              <a:ext cx="86065" cy="440911"/>
              <a:chOff x="2244442" y="772895"/>
              <a:chExt cx="94671" cy="485002"/>
            </a:xfrm>
          </p:grpSpPr>
          <p:sp>
            <p:nvSpPr>
              <p:cNvPr id="74" name="圆角矩形 4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5" name="圆角矩形 4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1" name="组合 50"/>
            <p:cNvGrpSpPr/>
            <p:nvPr/>
          </p:nvGrpSpPr>
          <p:grpSpPr>
            <a:xfrm>
              <a:off x="2350139" y="1115627"/>
              <a:ext cx="86065" cy="440911"/>
              <a:chOff x="2244442" y="772895"/>
              <a:chExt cx="94671" cy="485002"/>
            </a:xfrm>
          </p:grpSpPr>
          <p:sp>
            <p:nvSpPr>
              <p:cNvPr id="72"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3"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2" name="组合 53"/>
            <p:cNvGrpSpPr/>
            <p:nvPr/>
          </p:nvGrpSpPr>
          <p:grpSpPr>
            <a:xfrm>
              <a:off x="2679826" y="1115627"/>
              <a:ext cx="86065" cy="440911"/>
              <a:chOff x="2244442" y="772895"/>
              <a:chExt cx="94671" cy="485002"/>
            </a:xfrm>
          </p:grpSpPr>
          <p:sp>
            <p:nvSpPr>
              <p:cNvPr id="70" name="圆角矩形 4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1" name="圆角矩形 4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3" name="组合 56"/>
            <p:cNvGrpSpPr/>
            <p:nvPr/>
          </p:nvGrpSpPr>
          <p:grpSpPr>
            <a:xfrm>
              <a:off x="3009512" y="1115627"/>
              <a:ext cx="86065" cy="440911"/>
              <a:chOff x="2244442" y="772895"/>
              <a:chExt cx="94671" cy="485002"/>
            </a:xfrm>
          </p:grpSpPr>
          <p:sp>
            <p:nvSpPr>
              <p:cNvPr id="68" name="圆角矩形 4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4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4" name="组合 59"/>
            <p:cNvGrpSpPr/>
            <p:nvPr/>
          </p:nvGrpSpPr>
          <p:grpSpPr>
            <a:xfrm>
              <a:off x="3339200" y="1115627"/>
              <a:ext cx="86065" cy="440911"/>
              <a:chOff x="2244442" y="772895"/>
              <a:chExt cx="94671" cy="485002"/>
            </a:xfrm>
          </p:grpSpPr>
          <p:sp>
            <p:nvSpPr>
              <p:cNvPr id="66"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7"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5" name="组合 62"/>
            <p:cNvGrpSpPr/>
            <p:nvPr/>
          </p:nvGrpSpPr>
          <p:grpSpPr>
            <a:xfrm>
              <a:off x="3668886" y="1115627"/>
              <a:ext cx="86065" cy="440911"/>
              <a:chOff x="2244442" y="772895"/>
              <a:chExt cx="94671" cy="485002"/>
            </a:xfrm>
          </p:grpSpPr>
          <p:sp>
            <p:nvSpPr>
              <p:cNvPr id="64" name="圆角矩形 3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5" name="圆角矩形 3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6" name="组合 65"/>
            <p:cNvGrpSpPr/>
            <p:nvPr/>
          </p:nvGrpSpPr>
          <p:grpSpPr>
            <a:xfrm>
              <a:off x="3998573" y="1115627"/>
              <a:ext cx="86065" cy="440911"/>
              <a:chOff x="2244442" y="772895"/>
              <a:chExt cx="94671" cy="485002"/>
            </a:xfrm>
          </p:grpSpPr>
          <p:sp>
            <p:nvSpPr>
              <p:cNvPr id="62" name="圆角矩形 3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3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7" name="组合 68"/>
            <p:cNvGrpSpPr/>
            <p:nvPr/>
          </p:nvGrpSpPr>
          <p:grpSpPr>
            <a:xfrm>
              <a:off x="4328260" y="1115627"/>
              <a:ext cx="86065" cy="440911"/>
              <a:chOff x="2244442" y="772895"/>
              <a:chExt cx="94671" cy="485002"/>
            </a:xfrm>
          </p:grpSpPr>
          <p:sp>
            <p:nvSpPr>
              <p:cNvPr id="60" name="圆角矩形 3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1" name="圆角矩形 3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8" name="组合 71"/>
            <p:cNvGrpSpPr/>
            <p:nvPr/>
          </p:nvGrpSpPr>
          <p:grpSpPr>
            <a:xfrm>
              <a:off x="4657947" y="1115627"/>
              <a:ext cx="86065" cy="440911"/>
              <a:chOff x="2244442" y="772895"/>
              <a:chExt cx="94671" cy="485002"/>
            </a:xfrm>
          </p:grpSpPr>
          <p:sp>
            <p:nvSpPr>
              <p:cNvPr id="58" name="圆角矩形 3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9" name="圆角矩形 3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9" name="组合 87"/>
            <p:cNvGrpSpPr/>
            <p:nvPr/>
          </p:nvGrpSpPr>
          <p:grpSpPr>
            <a:xfrm>
              <a:off x="4987634" y="1115627"/>
              <a:ext cx="86065" cy="440911"/>
              <a:chOff x="2244442" y="772895"/>
              <a:chExt cx="94671" cy="485002"/>
            </a:xfrm>
          </p:grpSpPr>
          <p:sp>
            <p:nvSpPr>
              <p:cNvPr id="56" name="圆角矩形 3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3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sp>
        <p:nvSpPr>
          <p:cNvPr id="4" name="文本框 3"/>
          <p:cNvSpPr txBox="1"/>
          <p:nvPr/>
        </p:nvSpPr>
        <p:spPr>
          <a:xfrm>
            <a:off x="1610995" y="2318385"/>
            <a:ext cx="9460230" cy="3553460"/>
          </a:xfrm>
          <a:prstGeom prst="rect">
            <a:avLst/>
          </a:prstGeom>
          <a:noFill/>
        </p:spPr>
        <p:txBody>
          <a:bodyPr wrap="square" rtlCol="0">
            <a:spAutoFit/>
          </a:bodyPr>
          <a:p>
            <a:pPr fontAlgn="auto">
              <a:lnSpc>
                <a:spcPts val="4500"/>
              </a:lnSpc>
            </a:pPr>
            <a:r>
              <a:rPr lang="zh-CN" altLang="en-US" sz="3200" b="1">
                <a:latin typeface="黑体" panose="02010609060101010101" charset="-122"/>
                <a:ea typeface="黑体" panose="02010609060101010101" charset="-122"/>
                <a:cs typeface="黑体" panose="02010609060101010101" charset="-122"/>
              </a:rPr>
              <a:t>（9）开展学生公寓文化节。</a:t>
            </a:r>
            <a:r>
              <a:rPr lang="zh-CN" altLang="en-US" sz="3200">
                <a:latin typeface="黑体" panose="02010609060101010101" charset="-122"/>
                <a:ea typeface="黑体" panose="02010609060101010101" charset="-122"/>
                <a:cs typeface="黑体" panose="02010609060101010101" charset="-122"/>
              </a:rPr>
              <a:t>公寓文化节的开展极大程度地释放了我校学子的青春魅力，展现了大学生的多才多艺，树立了大学生积极健康的精神风貌，形成了文明健康、积极向上的宿舍生活情趣，增强了宿舍成员的凝聚力和创新能力，更好地营造了一个“和谐、感恩、文明”的校园文化氛围。</a:t>
            </a:r>
            <a:endParaRPr lang="zh-CN" altLang="en-US" sz="32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072380" y="418465"/>
            <a:ext cx="490283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校园文化十大亮点：</a:t>
            </a:r>
            <a:endParaRPr lang="zh-CN" altLang="en-US" sz="3200" b="1">
              <a:latin typeface="黑体" panose="02010609060101010101" charset="-122"/>
              <a:ea typeface="黑体" panose="02010609060101010101" charset="-122"/>
              <a:cs typeface="黑体" panose="02010609060101010101" charset="-122"/>
            </a:endParaRPr>
          </a:p>
        </p:txBody>
      </p:sp>
      <p:grpSp>
        <p:nvGrpSpPr>
          <p:cNvPr id="5122" name="组合 4"/>
          <p:cNvGrpSpPr/>
          <p:nvPr/>
        </p:nvGrpSpPr>
        <p:grpSpPr>
          <a:xfrm>
            <a:off x="730250" y="1374140"/>
            <a:ext cx="11057890" cy="5315585"/>
            <a:chOff x="1665167" y="1115627"/>
            <a:chExt cx="3769590" cy="4730110"/>
          </a:xfrm>
        </p:grpSpPr>
        <p:sp>
          <p:nvSpPr>
            <p:cNvPr id="43" name="圆角矩形 16"/>
            <p:cNvSpPr/>
            <p:nvPr/>
          </p:nvSpPr>
          <p:spPr>
            <a:xfrm>
              <a:off x="1665167" y="1190610"/>
              <a:ext cx="3769590" cy="4655127"/>
            </a:xfrm>
            <a:prstGeom prst="roundRect">
              <a:avLst>
                <a:gd name="adj" fmla="val 4670"/>
              </a:avLst>
            </a:prstGeom>
            <a:gradFill flip="none" rotWithShape="1">
              <a:gsLst>
                <a:gs pos="0">
                  <a:schemeClr val="bg1">
                    <a:lumMod val="50000"/>
                  </a:schemeClr>
                </a:gs>
                <a:gs pos="100000">
                  <a:schemeClr val="tx1">
                    <a:lumMod val="75000"/>
                    <a:lumOff val="25000"/>
                  </a:schemeClr>
                </a:gs>
              </a:gsLst>
              <a:lin ang="2700000" scaled="1"/>
              <a:tileRect/>
            </a:gra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圆角矩形 17"/>
            <p:cNvSpPr/>
            <p:nvPr/>
          </p:nvSpPr>
          <p:spPr>
            <a:xfrm>
              <a:off x="1754635" y="1360823"/>
              <a:ext cx="3573403" cy="4352627"/>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5159" name="组合 16"/>
            <p:cNvGrpSpPr/>
            <p:nvPr/>
          </p:nvGrpSpPr>
          <p:grpSpPr>
            <a:xfrm>
              <a:off x="1965492" y="1443022"/>
              <a:ext cx="3168938" cy="213302"/>
              <a:chOff x="2149634" y="1165384"/>
              <a:chExt cx="3485832" cy="234632"/>
            </a:xfrm>
          </p:grpSpPr>
          <p:grpSp>
            <p:nvGrpSpPr>
              <p:cNvPr id="5230" name="组合 17"/>
              <p:cNvGrpSpPr/>
              <p:nvPr/>
            </p:nvGrpSpPr>
            <p:grpSpPr>
              <a:xfrm>
                <a:off x="2149634" y="1165384"/>
                <a:ext cx="234632" cy="234632"/>
                <a:chOff x="2483009" y="1114425"/>
                <a:chExt cx="209550" cy="209550"/>
              </a:xfrm>
            </p:grpSpPr>
            <p:sp>
              <p:nvSpPr>
                <p:cNvPr id="104" name="椭圆 10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5" name="椭圆 10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1" name="组合 18"/>
              <p:cNvGrpSpPr/>
              <p:nvPr/>
            </p:nvGrpSpPr>
            <p:grpSpPr>
              <a:xfrm>
                <a:off x="2510879" y="1165384"/>
                <a:ext cx="234632" cy="234632"/>
                <a:chOff x="2483009" y="1114425"/>
                <a:chExt cx="209550" cy="209550"/>
              </a:xfrm>
            </p:grpSpPr>
            <p:sp>
              <p:nvSpPr>
                <p:cNvPr id="102" name="椭圆 10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3" name="椭圆 10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2" name="组合 19"/>
              <p:cNvGrpSpPr/>
              <p:nvPr/>
            </p:nvGrpSpPr>
            <p:grpSpPr>
              <a:xfrm>
                <a:off x="2872123" y="1165384"/>
                <a:ext cx="234632" cy="234632"/>
                <a:chOff x="2483009" y="1114425"/>
                <a:chExt cx="209550" cy="209550"/>
              </a:xfrm>
            </p:grpSpPr>
            <p:sp>
              <p:nvSpPr>
                <p:cNvPr id="100" name="椭圆 9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1" name="椭圆 10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3" name="组合 20"/>
              <p:cNvGrpSpPr/>
              <p:nvPr/>
            </p:nvGrpSpPr>
            <p:grpSpPr>
              <a:xfrm>
                <a:off x="3233367" y="1165384"/>
                <a:ext cx="234632" cy="234632"/>
                <a:chOff x="2483009" y="1114425"/>
                <a:chExt cx="209550" cy="209550"/>
              </a:xfrm>
            </p:grpSpPr>
            <p:sp>
              <p:nvSpPr>
                <p:cNvPr id="98" name="椭圆 9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9" name="椭圆 9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4" name="组合 21"/>
              <p:cNvGrpSpPr/>
              <p:nvPr/>
            </p:nvGrpSpPr>
            <p:grpSpPr>
              <a:xfrm>
                <a:off x="3594612" y="1165384"/>
                <a:ext cx="234632" cy="234632"/>
                <a:chOff x="2483009" y="1114425"/>
                <a:chExt cx="209550" cy="209550"/>
              </a:xfrm>
            </p:grpSpPr>
            <p:sp>
              <p:nvSpPr>
                <p:cNvPr id="96" name="椭圆 9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7" name="椭圆 9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5" name="组合 22"/>
              <p:cNvGrpSpPr/>
              <p:nvPr/>
            </p:nvGrpSpPr>
            <p:grpSpPr>
              <a:xfrm>
                <a:off x="3955856" y="1165384"/>
                <a:ext cx="234632" cy="234632"/>
                <a:chOff x="2483009" y="1114425"/>
                <a:chExt cx="209550" cy="209550"/>
              </a:xfrm>
            </p:grpSpPr>
            <p:sp>
              <p:nvSpPr>
                <p:cNvPr id="94" name="椭圆 9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5" name="椭圆 9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6" name="组合 23"/>
              <p:cNvGrpSpPr/>
              <p:nvPr/>
            </p:nvGrpSpPr>
            <p:grpSpPr>
              <a:xfrm>
                <a:off x="4317101" y="1165384"/>
                <a:ext cx="234632" cy="234632"/>
                <a:chOff x="2483009" y="1114425"/>
                <a:chExt cx="209550" cy="209550"/>
              </a:xfrm>
            </p:grpSpPr>
            <p:sp>
              <p:nvSpPr>
                <p:cNvPr id="92" name="椭圆 9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3" name="椭圆 9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7" name="组合 24"/>
              <p:cNvGrpSpPr/>
              <p:nvPr/>
            </p:nvGrpSpPr>
            <p:grpSpPr>
              <a:xfrm>
                <a:off x="4678345" y="1165384"/>
                <a:ext cx="234632" cy="234632"/>
                <a:chOff x="2483009" y="1114425"/>
                <a:chExt cx="209550" cy="209550"/>
              </a:xfrm>
            </p:grpSpPr>
            <p:sp>
              <p:nvSpPr>
                <p:cNvPr id="90" name="椭圆 8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1" name="椭圆 9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8" name="组合 25"/>
              <p:cNvGrpSpPr/>
              <p:nvPr/>
            </p:nvGrpSpPr>
            <p:grpSpPr>
              <a:xfrm>
                <a:off x="5039590" y="1165384"/>
                <a:ext cx="234632" cy="234632"/>
                <a:chOff x="2483009" y="1114425"/>
                <a:chExt cx="209550" cy="209550"/>
              </a:xfrm>
            </p:grpSpPr>
            <p:sp>
              <p:nvSpPr>
                <p:cNvPr id="88" name="椭圆 8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9" name="椭圆 8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9" name="组合 26"/>
              <p:cNvGrpSpPr/>
              <p:nvPr/>
            </p:nvGrpSpPr>
            <p:grpSpPr>
              <a:xfrm>
                <a:off x="5400834" y="1165384"/>
                <a:ext cx="234632" cy="234632"/>
                <a:chOff x="2483009" y="1114425"/>
                <a:chExt cx="209550" cy="209550"/>
              </a:xfrm>
            </p:grpSpPr>
            <p:sp>
              <p:nvSpPr>
                <p:cNvPr id="86" name="椭圆 8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7" name="椭圆 8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5160" name="组合 47"/>
            <p:cNvGrpSpPr/>
            <p:nvPr/>
          </p:nvGrpSpPr>
          <p:grpSpPr>
            <a:xfrm>
              <a:off x="2020452" y="1115627"/>
              <a:ext cx="86065" cy="440911"/>
              <a:chOff x="2244442" y="772895"/>
              <a:chExt cx="94671" cy="485002"/>
            </a:xfrm>
          </p:grpSpPr>
          <p:sp>
            <p:nvSpPr>
              <p:cNvPr id="74" name="圆角矩形 4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5" name="圆角矩形 4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1" name="组合 50"/>
            <p:cNvGrpSpPr/>
            <p:nvPr/>
          </p:nvGrpSpPr>
          <p:grpSpPr>
            <a:xfrm>
              <a:off x="2350139" y="1115627"/>
              <a:ext cx="86065" cy="440911"/>
              <a:chOff x="2244442" y="772895"/>
              <a:chExt cx="94671" cy="485002"/>
            </a:xfrm>
          </p:grpSpPr>
          <p:sp>
            <p:nvSpPr>
              <p:cNvPr id="72"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3"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2" name="组合 53"/>
            <p:cNvGrpSpPr/>
            <p:nvPr/>
          </p:nvGrpSpPr>
          <p:grpSpPr>
            <a:xfrm>
              <a:off x="2679826" y="1115627"/>
              <a:ext cx="86065" cy="440911"/>
              <a:chOff x="2244442" y="772895"/>
              <a:chExt cx="94671" cy="485002"/>
            </a:xfrm>
          </p:grpSpPr>
          <p:sp>
            <p:nvSpPr>
              <p:cNvPr id="70" name="圆角矩形 4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1" name="圆角矩形 4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3" name="组合 56"/>
            <p:cNvGrpSpPr/>
            <p:nvPr/>
          </p:nvGrpSpPr>
          <p:grpSpPr>
            <a:xfrm>
              <a:off x="3009512" y="1115627"/>
              <a:ext cx="86065" cy="440911"/>
              <a:chOff x="2244442" y="772895"/>
              <a:chExt cx="94671" cy="485002"/>
            </a:xfrm>
          </p:grpSpPr>
          <p:sp>
            <p:nvSpPr>
              <p:cNvPr id="68" name="圆角矩形 4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4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4" name="组合 59"/>
            <p:cNvGrpSpPr/>
            <p:nvPr/>
          </p:nvGrpSpPr>
          <p:grpSpPr>
            <a:xfrm>
              <a:off x="3339200" y="1115627"/>
              <a:ext cx="86065" cy="440911"/>
              <a:chOff x="2244442" y="772895"/>
              <a:chExt cx="94671" cy="485002"/>
            </a:xfrm>
          </p:grpSpPr>
          <p:sp>
            <p:nvSpPr>
              <p:cNvPr id="66"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7"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5" name="组合 62"/>
            <p:cNvGrpSpPr/>
            <p:nvPr/>
          </p:nvGrpSpPr>
          <p:grpSpPr>
            <a:xfrm>
              <a:off x="3668886" y="1115627"/>
              <a:ext cx="86065" cy="440911"/>
              <a:chOff x="2244442" y="772895"/>
              <a:chExt cx="94671" cy="485002"/>
            </a:xfrm>
          </p:grpSpPr>
          <p:sp>
            <p:nvSpPr>
              <p:cNvPr id="64" name="圆角矩形 3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5" name="圆角矩形 3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6" name="组合 65"/>
            <p:cNvGrpSpPr/>
            <p:nvPr/>
          </p:nvGrpSpPr>
          <p:grpSpPr>
            <a:xfrm>
              <a:off x="3998573" y="1115627"/>
              <a:ext cx="86065" cy="440911"/>
              <a:chOff x="2244442" y="772895"/>
              <a:chExt cx="94671" cy="485002"/>
            </a:xfrm>
          </p:grpSpPr>
          <p:sp>
            <p:nvSpPr>
              <p:cNvPr id="62" name="圆角矩形 3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3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7" name="组合 68"/>
            <p:cNvGrpSpPr/>
            <p:nvPr/>
          </p:nvGrpSpPr>
          <p:grpSpPr>
            <a:xfrm>
              <a:off x="4328260" y="1115627"/>
              <a:ext cx="86065" cy="440911"/>
              <a:chOff x="2244442" y="772895"/>
              <a:chExt cx="94671" cy="485002"/>
            </a:xfrm>
          </p:grpSpPr>
          <p:sp>
            <p:nvSpPr>
              <p:cNvPr id="60" name="圆角矩形 3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1" name="圆角矩形 3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8" name="组合 71"/>
            <p:cNvGrpSpPr/>
            <p:nvPr/>
          </p:nvGrpSpPr>
          <p:grpSpPr>
            <a:xfrm>
              <a:off x="4657947" y="1115627"/>
              <a:ext cx="86065" cy="440911"/>
              <a:chOff x="2244442" y="772895"/>
              <a:chExt cx="94671" cy="485002"/>
            </a:xfrm>
          </p:grpSpPr>
          <p:sp>
            <p:nvSpPr>
              <p:cNvPr id="58" name="圆角矩形 3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9" name="圆角矩形 3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9" name="组合 87"/>
            <p:cNvGrpSpPr/>
            <p:nvPr/>
          </p:nvGrpSpPr>
          <p:grpSpPr>
            <a:xfrm>
              <a:off x="4987634" y="1115627"/>
              <a:ext cx="86065" cy="440911"/>
              <a:chOff x="2244442" y="772895"/>
              <a:chExt cx="94671" cy="485002"/>
            </a:xfrm>
          </p:grpSpPr>
          <p:sp>
            <p:nvSpPr>
              <p:cNvPr id="56" name="圆角矩形 3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3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sp>
        <p:nvSpPr>
          <p:cNvPr id="4" name="文本框 3"/>
          <p:cNvSpPr txBox="1"/>
          <p:nvPr/>
        </p:nvSpPr>
        <p:spPr>
          <a:xfrm>
            <a:off x="1223645" y="1857375"/>
            <a:ext cx="10175875" cy="4707890"/>
          </a:xfrm>
          <a:prstGeom prst="rect">
            <a:avLst/>
          </a:prstGeom>
          <a:noFill/>
        </p:spPr>
        <p:txBody>
          <a:bodyPr wrap="square" rtlCol="0">
            <a:spAutoFit/>
          </a:bodyPr>
          <a:p>
            <a:pPr fontAlgn="auto">
              <a:lnSpc>
                <a:spcPts val="4500"/>
              </a:lnSpc>
            </a:pPr>
            <a:r>
              <a:rPr lang="zh-CN" altLang="en-US" sz="3200" b="1">
                <a:latin typeface="黑体" panose="02010609060101010101" charset="-122"/>
                <a:ea typeface="黑体" panose="02010609060101010101" charset="-122"/>
                <a:cs typeface="黑体" panose="02010609060101010101" charset="-122"/>
              </a:rPr>
              <a:t>（10）开展校园文化节系列活动。</a:t>
            </a:r>
            <a:r>
              <a:rPr lang="zh-CN" altLang="en-US" sz="3200">
                <a:latin typeface="黑体" panose="02010609060101010101" charset="-122"/>
                <a:ea typeface="黑体" panose="02010609060101010101" charset="-122"/>
                <a:cs typeface="黑体" panose="02010609060101010101" charset="-122"/>
              </a:rPr>
              <a:t>我校适时开展具有自身特色的校园文化节系列活动，如三月“春之风”校园文化节，以“走进春天、放飞理想”为主题，开展学雷锋、青年志愿者活动周、植树节活动、清明爱国主义教育、无偿献血等活动。九月“秋之韵”校园文化节，以“相约科院，梦想起航”为主题，包括“迎新生，献爱心”活动、“爱我科院，树我雄心”演讲比赛、科院达人秀等等。</a:t>
            </a:r>
            <a:endParaRPr lang="zh-CN" altLang="en-US" sz="32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072380" y="418465"/>
            <a:ext cx="604329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3.主动服务地方经济之特色</a:t>
            </a:r>
            <a:endParaRPr lang="zh-CN" altLang="en-US" sz="3200" b="1">
              <a:latin typeface="黑体" panose="02010609060101010101" charset="-122"/>
              <a:ea typeface="黑体" panose="02010609060101010101" charset="-122"/>
              <a:cs typeface="黑体" panose="02010609060101010101" charset="-122"/>
            </a:endParaRPr>
          </a:p>
        </p:txBody>
      </p:sp>
      <p:sp>
        <p:nvSpPr>
          <p:cNvPr id="7" name="圆角矩形 6"/>
          <p:cNvSpPr/>
          <p:nvPr/>
        </p:nvSpPr>
        <p:spPr>
          <a:xfrm>
            <a:off x="599440" y="1330325"/>
            <a:ext cx="8883650" cy="5267325"/>
          </a:xfrm>
          <a:prstGeom prst="roundRect">
            <a:avLst>
              <a:gd name="adj" fmla="val 4670"/>
            </a:avLst>
          </a:prstGeom>
          <a:solidFill>
            <a:schemeClr val="accent1">
              <a:lumMod val="75000"/>
            </a:schemeClr>
          </a:solidFill>
          <a:ln w="22225">
            <a:no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p>
            <a:pPr algn="ctr"/>
            <a:endParaRPr lang="zh-CN" altLang="en-US" sz="1600" dirty="0">
              <a:solidFill>
                <a:schemeClr val="tx1"/>
              </a:solidFill>
              <a:latin typeface="思源黑体 CN Bold" pitchFamily="34" charset="-122"/>
              <a:ea typeface="思源黑体 CN Bold" pitchFamily="34" charset="-122"/>
            </a:endParaRPr>
          </a:p>
        </p:txBody>
      </p:sp>
      <p:sp>
        <p:nvSpPr>
          <p:cNvPr id="8" name="圆角矩形 7"/>
          <p:cNvSpPr/>
          <p:nvPr/>
        </p:nvSpPr>
        <p:spPr>
          <a:xfrm>
            <a:off x="887730" y="1532890"/>
            <a:ext cx="7995920" cy="4839335"/>
          </a:xfrm>
          <a:prstGeom prst="roundRect">
            <a:avLst>
              <a:gd name="adj" fmla="val 3438"/>
            </a:avLst>
          </a:prstGeom>
          <a:blipFill dpi="0" rotWithShape="1">
            <a:blip r:embed="rId1" cstate="print"/>
            <a:srcRect/>
            <a:tile tx="-19050" ty="0" sx="100000" sy="100000" flip="none" algn="ctr"/>
          </a:blip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p>
            <a:pPr algn="ctr"/>
            <a:endParaRPr lang="zh-CN" altLang="en-US" sz="1600" dirty="0">
              <a:solidFill>
                <a:schemeClr val="tx1"/>
              </a:solidFill>
              <a:latin typeface="思源黑体 CN Bold" pitchFamily="34" charset="-122"/>
              <a:ea typeface="思源黑体 CN Bold" pitchFamily="34" charset="-122"/>
            </a:endParaRPr>
          </a:p>
        </p:txBody>
      </p:sp>
      <p:sp>
        <p:nvSpPr>
          <p:cNvPr id="3" name="文本框 2"/>
          <p:cNvSpPr txBox="1"/>
          <p:nvPr/>
        </p:nvSpPr>
        <p:spPr>
          <a:xfrm>
            <a:off x="1208405" y="1892935"/>
            <a:ext cx="7546975" cy="3861435"/>
          </a:xfrm>
          <a:prstGeom prst="rect">
            <a:avLst/>
          </a:prstGeom>
          <a:noFill/>
        </p:spPr>
        <p:txBody>
          <a:bodyPr wrap="square" rtlCol="0">
            <a:spAutoFit/>
          </a:bodyPr>
          <a:p>
            <a:pPr indent="0" fontAlgn="auto">
              <a:lnSpc>
                <a:spcPts val="4200"/>
              </a:lnSpc>
              <a:buNone/>
            </a:pPr>
            <a:r>
              <a:rPr lang="zh-CN" altLang="en-US" sz="3200" b="1" spc="300">
                <a:solidFill>
                  <a:schemeClr val="tx1"/>
                </a:solidFill>
                <a:uFillTx/>
                <a:latin typeface="黑体" panose="02010609060101010101" charset="-122"/>
                <a:ea typeface="黑体" panose="02010609060101010101" charset="-122"/>
                <a:cs typeface="黑体" panose="02010609060101010101" charset="-122"/>
              </a:rPr>
              <a:t>（1）拉动了城乡一体化建设和发展</a:t>
            </a:r>
            <a:endParaRPr lang="zh-CN" altLang="en-US" sz="3200" b="1" spc="300">
              <a:solidFill>
                <a:schemeClr val="tx1"/>
              </a:solidFill>
              <a:uFillTx/>
              <a:latin typeface="黑体" panose="02010609060101010101" charset="-122"/>
              <a:ea typeface="黑体" panose="02010609060101010101" charset="-122"/>
              <a:cs typeface="黑体" panose="02010609060101010101" charset="-122"/>
            </a:endParaRPr>
          </a:p>
          <a:p>
            <a:pPr indent="0" fontAlgn="auto">
              <a:lnSpc>
                <a:spcPts val="4200"/>
              </a:lnSpc>
              <a:buNone/>
            </a:pPr>
            <a:r>
              <a:rPr lang="zh-CN" altLang="en-US" sz="3200" b="1" spc="300">
                <a:solidFill>
                  <a:schemeClr val="tx1"/>
                </a:solidFill>
                <a:uFillTx/>
                <a:latin typeface="黑体" panose="02010609060101010101" charset="-122"/>
                <a:ea typeface="黑体" panose="02010609060101010101" charset="-122"/>
                <a:cs typeface="黑体" panose="02010609060101010101" charset="-122"/>
              </a:rPr>
              <a:t>在潇河园区，我校的入驻为当地经济发展注入了智力支持，形成了多元化发展和教育资源共享的格局。在产教融合、校企业合作方面，我校与200多家企业开展了校企合作，支持了企业的发展。</a:t>
            </a:r>
            <a:endParaRPr lang="zh-CN" altLang="en-US" sz="3200" b="1" spc="300">
              <a:solidFill>
                <a:schemeClr val="tx1"/>
              </a:solidFill>
              <a:uFillTx/>
              <a:latin typeface="黑体" panose="02010609060101010101" charset="-122"/>
              <a:ea typeface="黑体" panose="02010609060101010101" charset="-122"/>
              <a:cs typeface="黑体" panose="02010609060101010101" charset="-122"/>
            </a:endParaRPr>
          </a:p>
        </p:txBody>
      </p:sp>
      <p:pic>
        <p:nvPicPr>
          <p:cNvPr id="11" name="Picture 3" descr="C:\Users\Administrator\Desktop\新建文件夹\3 (1).png"/>
          <p:cNvPicPr>
            <a:picLocks noChangeAspect="1" noChangeArrowheads="1"/>
          </p:cNvPicPr>
          <p:nvPr/>
        </p:nvPicPr>
        <p:blipFill>
          <a:blip r:embed="rId2" cstate="print"/>
          <a:srcRect/>
          <a:stretch>
            <a:fillRect/>
          </a:stretch>
        </p:blipFill>
        <p:spPr bwMode="auto">
          <a:xfrm>
            <a:off x="9601200" y="3131185"/>
            <a:ext cx="2590800" cy="346649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7" grpId="0" bldLvl="0" animBg="1"/>
      <p:bldP spid="8"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072380" y="418465"/>
            <a:ext cx="604329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3.主动服务地方经济之特色</a:t>
            </a:r>
            <a:endParaRPr lang="zh-CN" altLang="en-US" sz="3200" b="1">
              <a:latin typeface="黑体" panose="02010609060101010101" charset="-122"/>
              <a:ea typeface="黑体" panose="02010609060101010101" charset="-122"/>
              <a:cs typeface="黑体" panose="02010609060101010101" charset="-122"/>
            </a:endParaRPr>
          </a:p>
        </p:txBody>
      </p:sp>
      <p:sp>
        <p:nvSpPr>
          <p:cNvPr id="7" name="圆角矩形 6"/>
          <p:cNvSpPr/>
          <p:nvPr/>
        </p:nvSpPr>
        <p:spPr>
          <a:xfrm>
            <a:off x="599440" y="1330325"/>
            <a:ext cx="9165590" cy="5267325"/>
          </a:xfrm>
          <a:prstGeom prst="roundRect">
            <a:avLst>
              <a:gd name="adj" fmla="val 4670"/>
            </a:avLst>
          </a:prstGeom>
          <a:solidFill>
            <a:schemeClr val="accent1">
              <a:lumMod val="75000"/>
            </a:schemeClr>
          </a:solidFill>
          <a:ln w="22225">
            <a:no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p>
            <a:pPr algn="ctr"/>
            <a:endParaRPr lang="zh-CN" altLang="en-US" sz="1600" dirty="0">
              <a:solidFill>
                <a:schemeClr val="tx1"/>
              </a:solidFill>
              <a:latin typeface="思源黑体 CN Bold" pitchFamily="34" charset="-122"/>
              <a:ea typeface="思源黑体 CN Bold" pitchFamily="34" charset="-122"/>
            </a:endParaRPr>
          </a:p>
        </p:txBody>
      </p:sp>
      <p:sp>
        <p:nvSpPr>
          <p:cNvPr id="8" name="圆角矩形 7"/>
          <p:cNvSpPr/>
          <p:nvPr/>
        </p:nvSpPr>
        <p:spPr>
          <a:xfrm>
            <a:off x="887730" y="1532890"/>
            <a:ext cx="8594725" cy="4839335"/>
          </a:xfrm>
          <a:prstGeom prst="roundRect">
            <a:avLst>
              <a:gd name="adj" fmla="val 3438"/>
            </a:avLst>
          </a:prstGeom>
          <a:blipFill dpi="0" rotWithShape="1">
            <a:blip r:embed="rId1" cstate="print"/>
            <a:srcRect/>
            <a:tile tx="-19050" ty="0" sx="100000" sy="100000" flip="none" algn="ctr"/>
          </a:blip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p>
            <a:pPr algn="ctr"/>
            <a:endParaRPr lang="zh-CN" altLang="en-US" sz="1600" dirty="0">
              <a:solidFill>
                <a:schemeClr val="tx1"/>
              </a:solidFill>
              <a:latin typeface="思源黑体 CN Bold" pitchFamily="34" charset="-122"/>
              <a:ea typeface="思源黑体 CN Bold" pitchFamily="34" charset="-122"/>
            </a:endParaRPr>
          </a:p>
        </p:txBody>
      </p:sp>
      <p:sp>
        <p:nvSpPr>
          <p:cNvPr id="3" name="文本框 2"/>
          <p:cNvSpPr txBox="1"/>
          <p:nvPr/>
        </p:nvSpPr>
        <p:spPr>
          <a:xfrm>
            <a:off x="1208405" y="2059940"/>
            <a:ext cx="8168005" cy="3784600"/>
          </a:xfrm>
          <a:prstGeom prst="rect">
            <a:avLst/>
          </a:prstGeom>
          <a:noFill/>
        </p:spPr>
        <p:txBody>
          <a:bodyPr wrap="square" rtlCol="0">
            <a:spAutoFit/>
          </a:bodyPr>
          <a:p>
            <a:pPr indent="0" fontAlgn="auto">
              <a:lnSpc>
                <a:spcPts val="4800"/>
              </a:lnSpc>
              <a:buNone/>
            </a:pPr>
            <a:r>
              <a:rPr lang="zh-CN" altLang="en-US" sz="3200" b="1" spc="300">
                <a:solidFill>
                  <a:schemeClr val="tx1"/>
                </a:solidFill>
                <a:uFillTx/>
                <a:latin typeface="黑体" panose="02010609060101010101" charset="-122"/>
                <a:ea typeface="黑体" panose="02010609060101010101" charset="-122"/>
                <a:cs typeface="黑体" panose="02010609060101010101" charset="-122"/>
              </a:rPr>
              <a:t>（2）为服务地方经济建设提供人才支持</a:t>
            </a:r>
            <a:endParaRPr lang="zh-CN" altLang="en-US" sz="3200" b="1" spc="300">
              <a:solidFill>
                <a:schemeClr val="tx1"/>
              </a:solidFill>
              <a:uFillTx/>
              <a:latin typeface="黑体" panose="02010609060101010101" charset="-122"/>
              <a:ea typeface="黑体" panose="02010609060101010101" charset="-122"/>
              <a:cs typeface="黑体" panose="02010609060101010101" charset="-122"/>
            </a:endParaRPr>
          </a:p>
          <a:p>
            <a:pPr indent="0" fontAlgn="auto">
              <a:lnSpc>
                <a:spcPts val="4800"/>
              </a:lnSpc>
              <a:buNone/>
            </a:pPr>
            <a:r>
              <a:rPr lang="zh-CN" altLang="en-US" sz="3200" b="1" spc="300">
                <a:solidFill>
                  <a:schemeClr val="tx1"/>
                </a:solidFill>
                <a:uFillTx/>
                <a:latin typeface="黑体" panose="02010609060101010101" charset="-122"/>
                <a:ea typeface="黑体" panose="02010609060101010101" charset="-122"/>
                <a:cs typeface="黑体" panose="02010609060101010101" charset="-122"/>
              </a:rPr>
              <a:t>作为应用型高等教育学校。我校追求应用型与学术性融合，致力于专业与产业链对接，在毕业生就业方面，年度就业稳定率在90%以上，为各行各业提供了人才支撑。</a:t>
            </a:r>
            <a:endParaRPr lang="zh-CN" altLang="en-US" sz="3200" b="1" spc="300">
              <a:solidFill>
                <a:schemeClr val="tx1"/>
              </a:solidFill>
              <a:uFillTx/>
              <a:latin typeface="黑体" panose="02010609060101010101" charset="-122"/>
              <a:ea typeface="黑体" panose="02010609060101010101" charset="-122"/>
              <a:cs typeface="黑体" panose="02010609060101010101" charset="-122"/>
            </a:endParaRPr>
          </a:p>
        </p:txBody>
      </p:sp>
      <p:pic>
        <p:nvPicPr>
          <p:cNvPr id="11" name="Picture 3" descr="C:\Users\Administrator\Desktop\新建文件夹\3 (1).png"/>
          <p:cNvPicPr>
            <a:picLocks noChangeAspect="1" noChangeArrowheads="1"/>
          </p:cNvPicPr>
          <p:nvPr/>
        </p:nvPicPr>
        <p:blipFill>
          <a:blip r:embed="rId2" cstate="print"/>
          <a:srcRect/>
          <a:stretch>
            <a:fillRect/>
          </a:stretch>
        </p:blipFill>
        <p:spPr bwMode="auto">
          <a:xfrm>
            <a:off x="9601200" y="3131185"/>
            <a:ext cx="2590800" cy="346649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7" grpId="0" bldLvl="0" animBg="1"/>
      <p:bldP spid="8"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
        <p:cNvGrpSpPr/>
        <p:nvPr/>
      </p:nvGrpSpPr>
      <p:grpSpPr>
        <a:xfrm>
          <a:off x="0" y="0"/>
          <a:ext cx="0" cy="0"/>
          <a:chOff x="0" y="0"/>
          <a:chExt cx="0" cy="0"/>
        </a:xfrm>
      </p:grpSpPr>
      <p:pic>
        <p:nvPicPr>
          <p:cNvPr id="8" name="图片 7" descr="桌子上的笔记本电脑&#10;&#10;描述已自动生成"/>
          <p:cNvPicPr>
            <a:picLocks noChangeAspect="1"/>
          </p:cNvPicPr>
          <p:nvPr/>
        </p:nvPicPr>
        <p:blipFill>
          <a:blip r:embed="rId1">
            <a:extLst>
              <a:ext uri="{28A0092B-C50C-407E-A947-70E740481C1C}">
                <a14:useLocalDpi xmlns:a14="http://schemas.microsoft.com/office/drawing/2010/main" val="0"/>
              </a:ext>
            </a:extLst>
          </a:blip>
          <a:srcRect l="14862" t="9230" r="8481" b="9229"/>
          <a:stretch>
            <a:fillRect/>
          </a:stretch>
        </p:blipFill>
        <p:spPr>
          <a:xfrm flipH="1">
            <a:off x="0" y="1315836"/>
            <a:ext cx="4054764" cy="2872509"/>
          </a:xfrm>
          <a:custGeom>
            <a:avLst/>
            <a:gdLst>
              <a:gd name="connsiteX0" fmla="*/ 4054764 w 4054764"/>
              <a:gd name="connsiteY0" fmla="*/ 0 h 2872509"/>
              <a:gd name="connsiteX1" fmla="*/ 1436254 w 4054764"/>
              <a:gd name="connsiteY1" fmla="*/ 0 h 2872509"/>
              <a:gd name="connsiteX2" fmla="*/ 0 w 4054764"/>
              <a:gd name="connsiteY2" fmla="*/ 1436255 h 2872509"/>
              <a:gd name="connsiteX3" fmla="*/ 1436254 w 4054764"/>
              <a:gd name="connsiteY3" fmla="*/ 2872509 h 2872509"/>
              <a:gd name="connsiteX4" fmla="*/ 4054764 w 4054764"/>
              <a:gd name="connsiteY4" fmla="*/ 2872509 h 287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764" h="2872509">
                <a:moveTo>
                  <a:pt x="4054764" y="0"/>
                </a:moveTo>
                <a:lnTo>
                  <a:pt x="1436254" y="0"/>
                </a:lnTo>
                <a:lnTo>
                  <a:pt x="0" y="1436255"/>
                </a:lnTo>
                <a:lnTo>
                  <a:pt x="1436254" y="2872509"/>
                </a:lnTo>
                <a:lnTo>
                  <a:pt x="4054764" y="2872509"/>
                </a:lnTo>
                <a:close/>
              </a:path>
            </a:pathLst>
          </a:custGeom>
        </p:spPr>
      </p:pic>
      <p:sp>
        <p:nvSpPr>
          <p:cNvPr id="3" name="任意多边形: 形状 2"/>
          <p:cNvSpPr/>
          <p:nvPr/>
        </p:nvSpPr>
        <p:spPr>
          <a:xfrm>
            <a:off x="3279913" y="1315835"/>
            <a:ext cx="8912087" cy="2872509"/>
          </a:xfrm>
          <a:custGeom>
            <a:avLst/>
            <a:gdLst>
              <a:gd name="connsiteX0" fmla="*/ 0 w 8912087"/>
              <a:gd name="connsiteY0" fmla="*/ 0 h 2872509"/>
              <a:gd name="connsiteX1" fmla="*/ 8912087 w 8912087"/>
              <a:gd name="connsiteY1" fmla="*/ 0 h 2872509"/>
              <a:gd name="connsiteX2" fmla="*/ 8912087 w 8912087"/>
              <a:gd name="connsiteY2" fmla="*/ 2872509 h 2872509"/>
              <a:gd name="connsiteX3" fmla="*/ 100096 w 8912087"/>
              <a:gd name="connsiteY3" fmla="*/ 2872509 h 2872509"/>
              <a:gd name="connsiteX4" fmla="*/ 1536349 w 8912087"/>
              <a:gd name="connsiteY4" fmla="*/ 1436256 h 2872509"/>
              <a:gd name="connsiteX5" fmla="*/ 100095 w 8912087"/>
              <a:gd name="connsiteY5" fmla="*/ 1 h 2872509"/>
              <a:gd name="connsiteX6" fmla="*/ 0 w 8912087"/>
              <a:gd name="connsiteY6" fmla="*/ 1 h 287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2087" h="2872509">
                <a:moveTo>
                  <a:pt x="0" y="0"/>
                </a:moveTo>
                <a:lnTo>
                  <a:pt x="8912087" y="0"/>
                </a:lnTo>
                <a:lnTo>
                  <a:pt x="8912087" y="2872509"/>
                </a:lnTo>
                <a:lnTo>
                  <a:pt x="100096" y="2872509"/>
                </a:lnTo>
                <a:lnTo>
                  <a:pt x="1536349" y="1436256"/>
                </a:lnTo>
                <a:lnTo>
                  <a:pt x="100095" y="1"/>
                </a:lnTo>
                <a:lnTo>
                  <a:pt x="0"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形状 6"/>
          <p:cNvSpPr/>
          <p:nvPr/>
        </p:nvSpPr>
        <p:spPr>
          <a:xfrm>
            <a:off x="2891987" y="1315835"/>
            <a:ext cx="1948873" cy="2872509"/>
          </a:xfrm>
          <a:custGeom>
            <a:avLst/>
            <a:gdLst>
              <a:gd name="connsiteX0" fmla="*/ 0 w 1948873"/>
              <a:gd name="connsiteY0" fmla="*/ 0 h 2872509"/>
              <a:gd name="connsiteX1" fmla="*/ 512619 w 1948873"/>
              <a:gd name="connsiteY1" fmla="*/ 0 h 2872509"/>
              <a:gd name="connsiteX2" fmla="*/ 1948873 w 1948873"/>
              <a:gd name="connsiteY2" fmla="*/ 1436255 h 2872509"/>
              <a:gd name="connsiteX3" fmla="*/ 512619 w 1948873"/>
              <a:gd name="connsiteY3" fmla="*/ 2872509 h 2872509"/>
              <a:gd name="connsiteX4" fmla="*/ 0 w 1948873"/>
              <a:gd name="connsiteY4" fmla="*/ 2872509 h 2872509"/>
              <a:gd name="connsiteX5" fmla="*/ 1436254 w 1948873"/>
              <a:gd name="connsiteY5" fmla="*/ 1436255 h 287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8873" h="2872509">
                <a:moveTo>
                  <a:pt x="0" y="0"/>
                </a:moveTo>
                <a:lnTo>
                  <a:pt x="512619" y="0"/>
                </a:lnTo>
                <a:lnTo>
                  <a:pt x="1948873" y="1436255"/>
                </a:lnTo>
                <a:lnTo>
                  <a:pt x="512619" y="2872509"/>
                </a:lnTo>
                <a:lnTo>
                  <a:pt x="0" y="2872509"/>
                </a:lnTo>
                <a:lnTo>
                  <a:pt x="1436254" y="1436255"/>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9" name="文本框 8"/>
          <p:cNvSpPr txBox="1"/>
          <p:nvPr/>
        </p:nvSpPr>
        <p:spPr>
          <a:xfrm>
            <a:off x="5097145" y="2337435"/>
            <a:ext cx="6584315" cy="829945"/>
          </a:xfrm>
          <a:prstGeom prst="rect">
            <a:avLst/>
          </a:prstGeom>
          <a:noFill/>
        </p:spPr>
        <p:txBody>
          <a:bodyPr wrap="square" rtlCol="0">
            <a:spAutoFit/>
          </a:bodyPr>
          <a:lstStyle/>
          <a:p>
            <a:pPr algn="dist"/>
            <a:r>
              <a:rPr lang="zh-CN" altLang="en-US" sz="4800" b="1" spc="200" dirty="0">
                <a:solidFill>
                  <a:schemeClr val="bg1"/>
                </a:solidFill>
                <a:uFillTx/>
                <a:latin typeface="黑体" panose="02010609060101010101" charset="-122"/>
                <a:ea typeface="黑体" panose="02010609060101010101" charset="-122"/>
                <a:cs typeface="微软雅黑" panose="020B0503020204020204" pitchFamily="34" charset="-122"/>
              </a:rPr>
              <a:t>一、学校发展概况</a:t>
            </a:r>
            <a:endParaRPr lang="zh-CN" altLang="en-US" sz="4800" b="1" spc="200" dirty="0">
              <a:solidFill>
                <a:schemeClr val="bg1"/>
              </a:solidFill>
              <a:uFillTx/>
              <a:latin typeface="黑体" panose="02010609060101010101" charset="-122"/>
              <a:ea typeface="黑体" panose="02010609060101010101" charset="-122"/>
              <a:cs typeface="微软雅黑" panose="020B0503020204020204" pitchFamily="34" charset="-122"/>
            </a:endParaRPr>
          </a:p>
        </p:txBody>
      </p:sp>
      <p:sp>
        <p:nvSpPr>
          <p:cNvPr id="2" name="文本框 1"/>
          <p:cNvSpPr txBox="1"/>
          <p:nvPr/>
        </p:nvSpPr>
        <p:spPr>
          <a:xfrm>
            <a:off x="1152525" y="4782185"/>
            <a:ext cx="9886950" cy="1076325"/>
          </a:xfrm>
          <a:prstGeom prst="rect">
            <a:avLst/>
          </a:prstGeom>
          <a:noFill/>
        </p:spPr>
        <p:txBody>
          <a:bodyPr wrap="square" rtlCol="0">
            <a:spAutoFit/>
          </a:bodyPr>
          <a:p>
            <a:r>
              <a:rPr lang="en-US" altLang="zh-CN" sz="3200" b="1">
                <a:latin typeface="黑体" panose="02010609060101010101" charset="-122"/>
                <a:ea typeface="黑体" panose="02010609060101010101" charset="-122"/>
              </a:rPr>
              <a:t>    </a:t>
            </a:r>
            <a:r>
              <a:rPr lang="zh-CN" altLang="en-US" sz="3200" b="1">
                <a:latin typeface="黑体" panose="02010609060101010101" charset="-122"/>
                <a:ea typeface="黑体" panose="02010609060101010101" charset="-122"/>
              </a:rPr>
              <a:t>正所谓高楼万丈平地起、创业艰辛百战多，回顾我校办学历史，我想从三个阶段来和在座的各位分享：</a:t>
            </a:r>
            <a:endParaRPr lang="zh-CN" altLang="en-US" sz="3200" b="1">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072380" y="418465"/>
            <a:ext cx="604329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3.主动服务地方经济之特色</a:t>
            </a:r>
            <a:endParaRPr lang="zh-CN" altLang="en-US" sz="3200" b="1">
              <a:latin typeface="黑体" panose="02010609060101010101" charset="-122"/>
              <a:ea typeface="黑体" panose="02010609060101010101" charset="-122"/>
              <a:cs typeface="黑体" panose="02010609060101010101" charset="-122"/>
            </a:endParaRPr>
          </a:p>
        </p:txBody>
      </p:sp>
      <p:sp>
        <p:nvSpPr>
          <p:cNvPr id="7" name="圆角矩形 6"/>
          <p:cNvSpPr/>
          <p:nvPr/>
        </p:nvSpPr>
        <p:spPr>
          <a:xfrm>
            <a:off x="599440" y="1330325"/>
            <a:ext cx="9165590" cy="5267325"/>
          </a:xfrm>
          <a:prstGeom prst="roundRect">
            <a:avLst>
              <a:gd name="adj" fmla="val 4670"/>
            </a:avLst>
          </a:prstGeom>
          <a:solidFill>
            <a:schemeClr val="accent1">
              <a:lumMod val="75000"/>
            </a:schemeClr>
          </a:solidFill>
          <a:ln w="22225">
            <a:no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p>
            <a:pPr algn="ctr"/>
            <a:endParaRPr lang="zh-CN" altLang="en-US" sz="1600" dirty="0">
              <a:solidFill>
                <a:schemeClr val="tx1"/>
              </a:solidFill>
              <a:latin typeface="思源黑体 CN Bold" pitchFamily="34" charset="-122"/>
              <a:ea typeface="思源黑体 CN Bold" pitchFamily="34" charset="-122"/>
            </a:endParaRPr>
          </a:p>
        </p:txBody>
      </p:sp>
      <p:sp>
        <p:nvSpPr>
          <p:cNvPr id="8" name="圆角矩形 7"/>
          <p:cNvSpPr/>
          <p:nvPr/>
        </p:nvSpPr>
        <p:spPr>
          <a:xfrm>
            <a:off x="887730" y="1532890"/>
            <a:ext cx="8594725" cy="4839335"/>
          </a:xfrm>
          <a:prstGeom prst="roundRect">
            <a:avLst>
              <a:gd name="adj" fmla="val 3438"/>
            </a:avLst>
          </a:prstGeom>
          <a:blipFill dpi="0" rotWithShape="1">
            <a:blip r:embed="rId1" cstate="print"/>
            <a:srcRect/>
            <a:tile tx="-19050" ty="0" sx="100000" sy="100000" flip="none" algn="ctr"/>
          </a:blip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p>
            <a:pPr algn="ctr"/>
            <a:endParaRPr lang="zh-CN" altLang="en-US" sz="1600" dirty="0">
              <a:solidFill>
                <a:schemeClr val="tx1"/>
              </a:solidFill>
              <a:latin typeface="思源黑体 CN Bold" pitchFamily="34" charset="-122"/>
              <a:ea typeface="思源黑体 CN Bold" pitchFamily="34" charset="-122"/>
            </a:endParaRPr>
          </a:p>
        </p:txBody>
      </p:sp>
      <p:sp>
        <p:nvSpPr>
          <p:cNvPr id="3" name="文本框 2"/>
          <p:cNvSpPr txBox="1"/>
          <p:nvPr/>
        </p:nvSpPr>
        <p:spPr>
          <a:xfrm>
            <a:off x="1208405" y="2059940"/>
            <a:ext cx="8168005" cy="3784600"/>
          </a:xfrm>
          <a:prstGeom prst="rect">
            <a:avLst/>
          </a:prstGeom>
          <a:noFill/>
        </p:spPr>
        <p:txBody>
          <a:bodyPr wrap="square" rtlCol="0">
            <a:spAutoFit/>
          </a:bodyPr>
          <a:p>
            <a:pPr indent="0" fontAlgn="auto">
              <a:lnSpc>
                <a:spcPts val="4800"/>
              </a:lnSpc>
              <a:buNone/>
            </a:pPr>
            <a:r>
              <a:rPr lang="zh-CN" altLang="en-US" sz="3200" b="1" spc="300">
                <a:solidFill>
                  <a:schemeClr val="tx1"/>
                </a:solidFill>
                <a:uFillTx/>
                <a:latin typeface="黑体" panose="02010609060101010101" charset="-122"/>
                <a:ea typeface="黑体" panose="02010609060101010101" charset="-122"/>
                <a:cs typeface="黑体" panose="02010609060101010101" charset="-122"/>
              </a:rPr>
              <a:t>（3）服务社会和组建产业学院</a:t>
            </a:r>
            <a:endParaRPr lang="zh-CN" altLang="en-US" sz="3200" b="1" spc="300">
              <a:solidFill>
                <a:schemeClr val="tx1"/>
              </a:solidFill>
              <a:uFillTx/>
              <a:latin typeface="黑体" panose="02010609060101010101" charset="-122"/>
              <a:ea typeface="黑体" panose="02010609060101010101" charset="-122"/>
              <a:cs typeface="黑体" panose="02010609060101010101" charset="-122"/>
            </a:endParaRPr>
          </a:p>
          <a:p>
            <a:pPr indent="0" fontAlgn="auto">
              <a:lnSpc>
                <a:spcPts val="4800"/>
              </a:lnSpc>
              <a:buNone/>
            </a:pPr>
            <a:r>
              <a:rPr lang="zh-CN" altLang="en-US" sz="3200" b="1" spc="300">
                <a:solidFill>
                  <a:schemeClr val="tx1"/>
                </a:solidFill>
                <a:uFillTx/>
                <a:latin typeface="黑体" panose="02010609060101010101" charset="-122"/>
                <a:ea typeface="黑体" panose="02010609060101010101" charset="-122"/>
                <a:cs typeface="黑体" panose="02010609060101010101" charset="-122"/>
              </a:rPr>
              <a:t>作为高校，我们积极配合所在地政府和社会组织需求，为人大、政府组织会议、活动提供会场服务、礼仪服务，并积极参与当地社会组织的举办各类艺术活动服务。</a:t>
            </a:r>
            <a:endParaRPr lang="zh-CN" altLang="en-US" sz="3200" b="1" spc="300">
              <a:solidFill>
                <a:schemeClr val="tx1"/>
              </a:solidFill>
              <a:uFillTx/>
              <a:latin typeface="黑体" panose="02010609060101010101" charset="-122"/>
              <a:ea typeface="黑体" panose="02010609060101010101" charset="-122"/>
              <a:cs typeface="黑体" panose="02010609060101010101" charset="-122"/>
            </a:endParaRPr>
          </a:p>
        </p:txBody>
      </p:sp>
      <p:pic>
        <p:nvPicPr>
          <p:cNvPr id="11" name="Picture 3" descr="C:\Users\Administrator\Desktop\新建文件夹\3 (1).png"/>
          <p:cNvPicPr>
            <a:picLocks noChangeAspect="1" noChangeArrowheads="1"/>
          </p:cNvPicPr>
          <p:nvPr/>
        </p:nvPicPr>
        <p:blipFill>
          <a:blip r:embed="rId2" cstate="print"/>
          <a:srcRect/>
          <a:stretch>
            <a:fillRect/>
          </a:stretch>
        </p:blipFill>
        <p:spPr bwMode="auto">
          <a:xfrm>
            <a:off x="9601200" y="3131185"/>
            <a:ext cx="2590800" cy="346649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7" grpId="0" bldLvl="0" animBg="1"/>
      <p:bldP spid="8"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108" name="梯形 107"/>
          <p:cNvSpPr/>
          <p:nvPr/>
        </p:nvSpPr>
        <p:spPr>
          <a:xfrm rot="16200000">
            <a:off x="3529965" y="-1565910"/>
            <a:ext cx="5721985" cy="11126470"/>
          </a:xfrm>
          <a:prstGeom prst="trapezoid">
            <a:avLst>
              <a:gd name="adj" fmla="val 4960"/>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17" name="任意多边形 90"/>
          <p:cNvSpPr/>
          <p:nvPr/>
        </p:nvSpPr>
        <p:spPr bwMode="auto">
          <a:xfrm rot="16200000">
            <a:off x="248946" y="5866440"/>
            <a:ext cx="1036053" cy="765970"/>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0">
                <a:srgbClr val="1A3F6C"/>
              </a:gs>
              <a:gs pos="100000">
                <a:srgbClr val="1A3F6C"/>
              </a:gs>
            </a:gsLst>
            <a:lin ang="0" scaled="0"/>
          </a:gradFill>
          <a:ln w="25400">
            <a:noFill/>
          </a:ln>
          <a:effectLst/>
          <a:scene3d>
            <a:camera prst="orthographicFront">
              <a:rot lat="600000" lon="20399993" rev="0"/>
            </a:camera>
            <a:lightRig rig="threePt" dir="t"/>
          </a:scene3d>
        </p:spPr>
        <p:txBody>
          <a:bodyPr vert="horz" wrap="square" lIns="91440" tIns="45720" rIns="91440" bIns="45720" numCol="1" anchor="t" anchorCtr="0" compatLnSpc="1">
            <a:noAutofit/>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 name="文本框 2"/>
          <p:cNvSpPr txBox="1"/>
          <p:nvPr/>
        </p:nvSpPr>
        <p:spPr>
          <a:xfrm>
            <a:off x="1290955" y="1515110"/>
            <a:ext cx="10389235" cy="4964430"/>
          </a:xfrm>
          <a:prstGeom prst="rect">
            <a:avLst/>
          </a:prstGeom>
          <a:noFill/>
        </p:spPr>
        <p:txBody>
          <a:bodyPr wrap="square" rtlCol="0">
            <a:spAutoFit/>
          </a:bodyPr>
          <a:p>
            <a:pPr indent="889000" fontAlgn="auto">
              <a:lnSpc>
                <a:spcPts val="3800"/>
              </a:lnSpc>
              <a:extLst>
                <a:ext uri="{35155182-B16C-46BC-9424-99874614C6A1}">
                  <wpsdc:indentchars xmlns:wpsdc="http://www.wps.cn/officeDocument/2017/drawingmlCustomData" val="200" checksum="1145978172"/>
                </a:ext>
              </a:extLst>
            </a:pPr>
            <a:r>
              <a:rPr lang="zh-CN" altLang="en-US" sz="3200" b="1" spc="300">
                <a:solidFill>
                  <a:schemeClr val="tx1"/>
                </a:solidFill>
                <a:uFillTx/>
                <a:latin typeface="黑体" panose="02010609060101010101" charset="-122"/>
                <a:ea typeface="黑体" panose="02010609060101010101" charset="-122"/>
                <a:cs typeface="黑体" panose="02010609060101010101" charset="-122"/>
              </a:rPr>
              <a:t>我校升本以来，高度重视产教融合、校企合作工作，组建了七个产业学院：建筑产业学院、配音产业学院、数据应用技术产业学院、互联网产业学院、信创产业学院、健康产业学院、智能制造产业学院。通过产业学院的建设，实现了区域教育和产业联动的创新发展，既突出了应用型办学育人的特色，也服务了地区行业和经济的发展。</a:t>
            </a:r>
            <a:endParaRPr lang="zh-CN" altLang="en-US" sz="3200" b="1" spc="300">
              <a:solidFill>
                <a:schemeClr val="tx1"/>
              </a:solidFill>
              <a:uFillTx/>
              <a:latin typeface="黑体" panose="02010609060101010101" charset="-122"/>
              <a:ea typeface="黑体" panose="02010609060101010101" charset="-122"/>
              <a:cs typeface="黑体" panose="02010609060101010101" charset="-122"/>
            </a:endParaRPr>
          </a:p>
          <a:p>
            <a:pPr indent="889000" fontAlgn="auto">
              <a:lnSpc>
                <a:spcPts val="3800"/>
              </a:lnSpc>
              <a:extLst>
                <a:ext uri="{35155182-B16C-46BC-9424-99874614C6A1}">
                  <wpsdc:indentchars xmlns:wpsdc="http://www.wps.cn/officeDocument/2017/drawingmlCustomData" val="200" checksum="1145978172"/>
                </a:ext>
              </a:extLst>
            </a:pPr>
            <a:r>
              <a:rPr lang="zh-CN" altLang="en-US" sz="3200" b="1" spc="300">
                <a:solidFill>
                  <a:schemeClr val="tx1"/>
                </a:solidFill>
                <a:uFillTx/>
                <a:latin typeface="黑体" panose="02010609060101010101" charset="-122"/>
                <a:ea typeface="黑体" panose="02010609060101010101" charset="-122"/>
                <a:cs typeface="黑体" panose="02010609060101010101" charset="-122"/>
              </a:rPr>
              <a:t>目前我校已经成为培养应用型人才的“黄埔军校”和本地经济建设与社区发展的人才蓄水池，成为校企合作的嫁接地和发展源。</a:t>
            </a:r>
            <a:endParaRPr lang="zh-CN" altLang="en-US" sz="3200" b="1" spc="300">
              <a:solidFill>
                <a:schemeClr val="tx1"/>
              </a:solidFill>
              <a:uFillTx/>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5072380" y="418465"/>
            <a:ext cx="604329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3.主动服务地方经济之特色</a:t>
            </a:r>
            <a:endParaRPr lang="zh-CN" altLang="en-US" sz="3200" b="1">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9878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072380" y="418465"/>
            <a:ext cx="604329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4.体现管理机制优势之特色</a:t>
            </a:r>
            <a:endParaRPr lang="zh-CN" altLang="en-US" sz="3200" b="1">
              <a:latin typeface="黑体" panose="02010609060101010101" charset="-122"/>
              <a:ea typeface="黑体" panose="02010609060101010101" charset="-122"/>
              <a:cs typeface="黑体" panose="02010609060101010101" charset="-122"/>
            </a:endParaRPr>
          </a:p>
        </p:txBody>
      </p:sp>
      <p:sp>
        <p:nvSpPr>
          <p:cNvPr id="12" name="圆角矩形 11"/>
          <p:cNvSpPr/>
          <p:nvPr/>
        </p:nvSpPr>
        <p:spPr>
          <a:xfrm>
            <a:off x="454025" y="1327150"/>
            <a:ext cx="11261725" cy="5257800"/>
          </a:xfrm>
          <a:prstGeom prst="roundRect">
            <a:avLst>
              <a:gd name="adj" fmla="val 11520"/>
            </a:avLst>
          </a:prstGeom>
          <a:gradFill>
            <a:gsLst>
              <a:gs pos="100000">
                <a:schemeClr val="bg1">
                  <a:lumMod val="95000"/>
                </a:schemeClr>
              </a:gs>
              <a:gs pos="0">
                <a:schemeClr val="bg1">
                  <a:lumMod val="88000"/>
                </a:schemeClr>
              </a:gs>
            </a:gsLst>
            <a:lin ang="2700000" scaled="1"/>
          </a:grad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rtlCol="0" anchor="ctr"/>
          <a:p>
            <a:pPr algn="ctr"/>
            <a:endParaRPr lang="zh-CN" altLang="en-US">
              <a:solidFill>
                <a:prstClr val="white"/>
              </a:solidFill>
              <a:latin typeface="思源黑体 CN Bold" pitchFamily="34" charset="-122"/>
              <a:ea typeface="思源黑体 CN Bold" pitchFamily="34" charset="-122"/>
            </a:endParaRPr>
          </a:p>
        </p:txBody>
      </p:sp>
      <p:sp>
        <p:nvSpPr>
          <p:cNvPr id="13" name="圆角矩形 12"/>
          <p:cNvSpPr/>
          <p:nvPr/>
        </p:nvSpPr>
        <p:spPr>
          <a:xfrm>
            <a:off x="768350" y="2204720"/>
            <a:ext cx="10668635" cy="4132580"/>
          </a:xfrm>
          <a:prstGeom prst="roundRect">
            <a:avLst>
              <a:gd name="adj" fmla="val 8586"/>
            </a:avLst>
          </a:prstGeom>
          <a:solidFill>
            <a:schemeClr val="accent1">
              <a:lumMod val="75000"/>
            </a:schemeClr>
          </a:solid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rtlCol="0" anchor="ctr"/>
          <a:p>
            <a:pPr algn="ctr">
              <a:lnSpc>
                <a:spcPct val="150000"/>
              </a:lnSpc>
            </a:pPr>
            <a:endParaRPr lang="zh-CN" altLang="en-US">
              <a:solidFill>
                <a:schemeClr val="bg1"/>
              </a:solidFill>
              <a:latin typeface="思源黑体 CN Bold" pitchFamily="34" charset="-122"/>
              <a:ea typeface="思源黑体 CN Bold" pitchFamily="34" charset="-122"/>
            </a:endParaRPr>
          </a:p>
        </p:txBody>
      </p:sp>
      <p:sp>
        <p:nvSpPr>
          <p:cNvPr id="3" name="文本框 2"/>
          <p:cNvSpPr txBox="1"/>
          <p:nvPr/>
        </p:nvSpPr>
        <p:spPr>
          <a:xfrm>
            <a:off x="1839595" y="1511300"/>
            <a:ext cx="9005570"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rPr>
              <a:t>作为民办高校，我们有着得天独厚的机制优势</a:t>
            </a:r>
            <a:r>
              <a:rPr lang="zh-CN" altLang="en-US" sz="3200">
                <a:latin typeface="黑体" panose="02010609060101010101" charset="-122"/>
                <a:ea typeface="黑体" panose="02010609060101010101" charset="-122"/>
              </a:rPr>
              <a:t>：</a:t>
            </a:r>
            <a:endParaRPr lang="zh-CN" altLang="en-US" sz="3200">
              <a:latin typeface="黑体" panose="02010609060101010101" charset="-122"/>
              <a:ea typeface="黑体" panose="02010609060101010101" charset="-122"/>
            </a:endParaRPr>
          </a:p>
        </p:txBody>
      </p:sp>
      <p:sp>
        <p:nvSpPr>
          <p:cNvPr id="4" name="文本框 3"/>
          <p:cNvSpPr txBox="1"/>
          <p:nvPr/>
        </p:nvSpPr>
        <p:spPr>
          <a:xfrm>
            <a:off x="1565275" y="2578735"/>
            <a:ext cx="9145905" cy="4092575"/>
          </a:xfrm>
          <a:prstGeom prst="rect">
            <a:avLst/>
          </a:prstGeom>
          <a:noFill/>
        </p:spPr>
        <p:txBody>
          <a:bodyPr wrap="square" rtlCol="0">
            <a:spAutoFit/>
          </a:bodyPr>
          <a:p>
            <a:pPr fontAlgn="auto">
              <a:lnSpc>
                <a:spcPts val="4500"/>
              </a:lnSpc>
            </a:pPr>
            <a:r>
              <a:rPr lang="en-US" altLang="zh-CN" sz="3200" b="1">
                <a:solidFill>
                  <a:schemeClr val="bg1"/>
                </a:solidFill>
                <a:latin typeface="黑体" panose="02010609060101010101" charset="-122"/>
                <a:ea typeface="黑体" panose="02010609060101010101" charset="-122"/>
              </a:rPr>
              <a:t>    </a:t>
            </a:r>
            <a:r>
              <a:rPr sz="3200" b="1">
                <a:solidFill>
                  <a:schemeClr val="bg1"/>
                </a:solidFill>
                <a:latin typeface="黑体" panose="02010609060101010101" charset="-122"/>
                <a:ea typeface="黑体" panose="02010609060101010101" charset="-122"/>
              </a:rPr>
              <a:t>第一，贴近市场，服务社会，为国家培养应用型人才。国家需要什么人才，我们就培养什么人才；哪个教师优秀，我们就聘请哪个教师。在民办院校的教师，虽然有短板但是经过几年的教学磨练，很多中青年教师都成为受学生欢迎的教师。</a:t>
            </a:r>
            <a:endParaRPr sz="3200" b="1">
              <a:solidFill>
                <a:schemeClr val="bg1"/>
              </a:solidFill>
              <a:latin typeface="黑体" panose="02010609060101010101" charset="-122"/>
              <a:ea typeface="黑体" panose="02010609060101010101" charset="-122"/>
            </a:endParaRPr>
          </a:p>
          <a:p>
            <a:pPr fontAlgn="auto">
              <a:lnSpc>
                <a:spcPts val="4200"/>
              </a:lnSpc>
            </a:pPr>
            <a:endParaRPr lang="zh-CN" altLang="en-US" sz="3200" b="1">
              <a:solidFill>
                <a:schemeClr val="bg1"/>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12" grpId="0" bldLvl="0" animBg="1"/>
      <p:bldP spid="13"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072380" y="418465"/>
            <a:ext cx="604329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4.体现管理机制优势之特色</a:t>
            </a:r>
            <a:endParaRPr lang="zh-CN" altLang="en-US" sz="3200" b="1">
              <a:latin typeface="黑体" panose="02010609060101010101" charset="-122"/>
              <a:ea typeface="黑体" panose="02010609060101010101" charset="-122"/>
              <a:cs typeface="黑体" panose="02010609060101010101" charset="-122"/>
            </a:endParaRPr>
          </a:p>
        </p:txBody>
      </p:sp>
      <p:sp>
        <p:nvSpPr>
          <p:cNvPr id="12" name="圆角矩形 11"/>
          <p:cNvSpPr/>
          <p:nvPr/>
        </p:nvSpPr>
        <p:spPr>
          <a:xfrm>
            <a:off x="454025" y="1327150"/>
            <a:ext cx="11261725" cy="5257800"/>
          </a:xfrm>
          <a:prstGeom prst="roundRect">
            <a:avLst>
              <a:gd name="adj" fmla="val 11520"/>
            </a:avLst>
          </a:prstGeom>
          <a:gradFill>
            <a:gsLst>
              <a:gs pos="100000">
                <a:schemeClr val="bg1">
                  <a:lumMod val="95000"/>
                </a:schemeClr>
              </a:gs>
              <a:gs pos="0">
                <a:schemeClr val="bg1">
                  <a:lumMod val="88000"/>
                </a:schemeClr>
              </a:gs>
            </a:gsLst>
            <a:lin ang="2700000" scaled="1"/>
          </a:grad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rtlCol="0" anchor="ctr"/>
          <a:p>
            <a:pPr algn="ctr"/>
            <a:endParaRPr lang="zh-CN" altLang="en-US">
              <a:solidFill>
                <a:prstClr val="white"/>
              </a:solidFill>
              <a:latin typeface="思源黑体 CN Bold" pitchFamily="34" charset="-122"/>
              <a:ea typeface="思源黑体 CN Bold" pitchFamily="34" charset="-122"/>
            </a:endParaRPr>
          </a:p>
        </p:txBody>
      </p:sp>
      <p:sp>
        <p:nvSpPr>
          <p:cNvPr id="13" name="圆角矩形 12"/>
          <p:cNvSpPr/>
          <p:nvPr/>
        </p:nvSpPr>
        <p:spPr>
          <a:xfrm>
            <a:off x="768350" y="2204720"/>
            <a:ext cx="10668635" cy="4132580"/>
          </a:xfrm>
          <a:prstGeom prst="roundRect">
            <a:avLst>
              <a:gd name="adj" fmla="val 8586"/>
            </a:avLst>
          </a:prstGeom>
          <a:solidFill>
            <a:schemeClr val="accent1">
              <a:lumMod val="75000"/>
            </a:schemeClr>
          </a:solid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rtlCol="0" anchor="ctr"/>
          <a:p>
            <a:pPr algn="ctr">
              <a:lnSpc>
                <a:spcPct val="150000"/>
              </a:lnSpc>
            </a:pPr>
            <a:endParaRPr lang="zh-CN" altLang="en-US">
              <a:solidFill>
                <a:schemeClr val="bg1"/>
              </a:solidFill>
              <a:latin typeface="思源黑体 CN Bold" pitchFamily="34" charset="-122"/>
              <a:ea typeface="思源黑体 CN Bold" pitchFamily="34" charset="-122"/>
            </a:endParaRPr>
          </a:p>
        </p:txBody>
      </p:sp>
      <p:sp>
        <p:nvSpPr>
          <p:cNvPr id="3" name="文本框 2"/>
          <p:cNvSpPr txBox="1"/>
          <p:nvPr/>
        </p:nvSpPr>
        <p:spPr>
          <a:xfrm>
            <a:off x="2004695" y="1479550"/>
            <a:ext cx="9005570"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rPr>
              <a:t>作为民办高校，我们有着得天独厚的机制优势</a:t>
            </a:r>
            <a:r>
              <a:rPr lang="zh-CN" altLang="en-US" sz="3200">
                <a:latin typeface="黑体" panose="02010609060101010101" charset="-122"/>
                <a:ea typeface="黑体" panose="02010609060101010101" charset="-122"/>
              </a:rPr>
              <a:t>：</a:t>
            </a:r>
            <a:endParaRPr lang="zh-CN" altLang="en-US" sz="3200">
              <a:latin typeface="黑体" panose="02010609060101010101" charset="-122"/>
              <a:ea typeface="黑体" panose="02010609060101010101" charset="-122"/>
            </a:endParaRPr>
          </a:p>
        </p:txBody>
      </p:sp>
      <p:sp>
        <p:nvSpPr>
          <p:cNvPr id="4" name="文本框 3"/>
          <p:cNvSpPr txBox="1"/>
          <p:nvPr/>
        </p:nvSpPr>
        <p:spPr>
          <a:xfrm>
            <a:off x="1670685" y="2540635"/>
            <a:ext cx="8769985" cy="3322955"/>
          </a:xfrm>
          <a:prstGeom prst="rect">
            <a:avLst/>
          </a:prstGeom>
          <a:noFill/>
        </p:spPr>
        <p:txBody>
          <a:bodyPr wrap="square" rtlCol="0">
            <a:spAutoFit/>
          </a:bodyPr>
          <a:p>
            <a:pPr fontAlgn="auto">
              <a:lnSpc>
                <a:spcPts val="4200"/>
              </a:lnSpc>
            </a:pPr>
            <a:r>
              <a:rPr lang="en-US" altLang="zh-CN" sz="3200" b="1">
                <a:solidFill>
                  <a:schemeClr val="bg1"/>
                </a:solidFill>
                <a:latin typeface="黑体" panose="02010609060101010101" charset="-122"/>
                <a:ea typeface="黑体" panose="02010609060101010101" charset="-122"/>
              </a:rPr>
              <a:t>    </a:t>
            </a:r>
            <a:r>
              <a:rPr lang="zh-CN" altLang="en-US" sz="3200" b="1">
                <a:solidFill>
                  <a:schemeClr val="bg1"/>
                </a:solidFill>
                <a:latin typeface="黑体" panose="02010609060101010101" charset="-122"/>
                <a:ea typeface="黑体" panose="02010609060101010101" charset="-122"/>
              </a:rPr>
              <a:t>第二，工作机制快捷高效。决策拍板马上就干，没有那么多复杂环节、请示报告、公文审批。一旦出现问题，快速解决，马上就办，高效处置。这些机制是民办高校快速发展的重要保证。正因为拥有灵活的办学机制，我们才可以高效务实创新地开展各项工作，做出新成绩。</a:t>
            </a:r>
            <a:endParaRPr lang="zh-CN" altLang="en-US" sz="3200" b="1">
              <a:solidFill>
                <a:schemeClr val="bg1"/>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12" grpId="0" bldLvl="0" animBg="1"/>
      <p:bldP spid="13"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072380" y="418465"/>
            <a:ext cx="604329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4.体现管理机制优势之特色</a:t>
            </a:r>
            <a:endParaRPr lang="zh-CN" altLang="en-US" sz="3200" b="1">
              <a:latin typeface="黑体" panose="02010609060101010101" charset="-122"/>
              <a:ea typeface="黑体" panose="02010609060101010101" charset="-122"/>
              <a:cs typeface="黑体" panose="02010609060101010101" charset="-122"/>
            </a:endParaRPr>
          </a:p>
        </p:txBody>
      </p:sp>
      <p:sp>
        <p:nvSpPr>
          <p:cNvPr id="12" name="圆角矩形 11"/>
          <p:cNvSpPr/>
          <p:nvPr/>
        </p:nvSpPr>
        <p:spPr>
          <a:xfrm>
            <a:off x="454025" y="1268095"/>
            <a:ext cx="11261725" cy="5316855"/>
          </a:xfrm>
          <a:prstGeom prst="roundRect">
            <a:avLst>
              <a:gd name="adj" fmla="val 11520"/>
            </a:avLst>
          </a:prstGeom>
          <a:gradFill>
            <a:gsLst>
              <a:gs pos="100000">
                <a:schemeClr val="bg1">
                  <a:lumMod val="95000"/>
                </a:schemeClr>
              </a:gs>
              <a:gs pos="0">
                <a:schemeClr val="bg1">
                  <a:lumMod val="88000"/>
                </a:schemeClr>
              </a:gs>
            </a:gsLst>
            <a:lin ang="2700000" scaled="1"/>
          </a:grad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rtlCol="0" anchor="ctr"/>
          <a:p>
            <a:pPr algn="ctr"/>
            <a:endParaRPr lang="zh-CN" altLang="en-US">
              <a:solidFill>
                <a:prstClr val="white"/>
              </a:solidFill>
              <a:latin typeface="思源黑体 CN Bold" pitchFamily="34" charset="-122"/>
              <a:ea typeface="思源黑体 CN Bold" pitchFamily="34" charset="-122"/>
            </a:endParaRPr>
          </a:p>
        </p:txBody>
      </p:sp>
      <p:sp>
        <p:nvSpPr>
          <p:cNvPr id="13" name="圆角矩形 12"/>
          <p:cNvSpPr/>
          <p:nvPr/>
        </p:nvSpPr>
        <p:spPr>
          <a:xfrm>
            <a:off x="662940" y="1441450"/>
            <a:ext cx="10868660" cy="5001260"/>
          </a:xfrm>
          <a:prstGeom prst="roundRect">
            <a:avLst>
              <a:gd name="adj" fmla="val 8586"/>
            </a:avLst>
          </a:prstGeom>
          <a:solidFill>
            <a:schemeClr val="accent1">
              <a:lumMod val="75000"/>
            </a:schemeClr>
          </a:solid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rtlCol="0" anchor="ctr"/>
          <a:p>
            <a:pPr algn="ctr">
              <a:lnSpc>
                <a:spcPct val="150000"/>
              </a:lnSpc>
            </a:pPr>
            <a:endParaRPr lang="zh-CN" altLang="en-US">
              <a:solidFill>
                <a:schemeClr val="bg1"/>
              </a:solidFill>
              <a:latin typeface="思源黑体 CN Bold" pitchFamily="34" charset="-122"/>
              <a:ea typeface="思源黑体 CN Bold" pitchFamily="34" charset="-122"/>
            </a:endParaRPr>
          </a:p>
        </p:txBody>
      </p:sp>
      <p:sp>
        <p:nvSpPr>
          <p:cNvPr id="4" name="文本框 3"/>
          <p:cNvSpPr txBox="1"/>
          <p:nvPr/>
        </p:nvSpPr>
        <p:spPr>
          <a:xfrm>
            <a:off x="1030605" y="1637030"/>
            <a:ext cx="10214610" cy="4707890"/>
          </a:xfrm>
          <a:prstGeom prst="rect">
            <a:avLst/>
          </a:prstGeom>
          <a:noFill/>
        </p:spPr>
        <p:txBody>
          <a:bodyPr wrap="square" rtlCol="0">
            <a:spAutoFit/>
          </a:bodyPr>
          <a:p>
            <a:pPr fontAlgn="auto">
              <a:lnSpc>
                <a:spcPts val="3600"/>
              </a:lnSpc>
            </a:pPr>
            <a:r>
              <a:rPr lang="en-US" altLang="zh-CN" sz="3200" b="1">
                <a:solidFill>
                  <a:schemeClr val="bg1"/>
                </a:solidFill>
                <a:latin typeface="黑体" panose="02010609060101010101" charset="-122"/>
                <a:ea typeface="黑体" panose="02010609060101010101" charset="-122"/>
              </a:rPr>
              <a:t>    </a:t>
            </a:r>
            <a:r>
              <a:rPr lang="zh-CN" altLang="en-US" sz="3200" b="1">
                <a:solidFill>
                  <a:schemeClr val="bg1"/>
                </a:solidFill>
                <a:latin typeface="黑体" panose="02010609060101010101" charset="-122"/>
                <a:ea typeface="黑体" panose="02010609060101010101" charset="-122"/>
              </a:rPr>
              <a:t>第三，从严治校，严谨办学。在日常学习生活中体现一个“严”字，目的就是让同学们接受正规的大学教育而不是松散的、涣散的、任性的教育。正确的大学生活就要有团结、紧张、严肃、活泼的一个大学氛围。所以希望大家能够从心底、从心灵上能够正确对待我们的正规教育。教育部反复强调：“以本为本”，就是说本科管理放松了、涣散了就是贻误管理、贻误人才。所以从建校开始，我们就始终下大功夫规范管理、严格管理，目的就是让同学们勤奋努力，学到本事。就此而言，同学们来到科院正是明智之选。</a:t>
            </a:r>
            <a:endParaRPr lang="zh-CN" altLang="en-US" sz="3200" b="1">
              <a:solidFill>
                <a:schemeClr val="bg1"/>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12" grpId="0" bldLvl="0" animBg="1"/>
      <p:bldP spid="13"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8" name="图片 7" descr="桌子上的笔记本电脑&#10;&#10;描述已自动生成"/>
          <p:cNvPicPr>
            <a:picLocks noChangeAspect="1"/>
          </p:cNvPicPr>
          <p:nvPr/>
        </p:nvPicPr>
        <p:blipFill>
          <a:blip r:embed="rId1">
            <a:extLst>
              <a:ext uri="{28A0092B-C50C-407E-A947-70E740481C1C}">
                <a14:useLocalDpi xmlns:a14="http://schemas.microsoft.com/office/drawing/2010/main" val="0"/>
              </a:ext>
            </a:extLst>
          </a:blip>
          <a:srcRect l="14862" t="9230" r="8481" b="9229"/>
          <a:stretch>
            <a:fillRect/>
          </a:stretch>
        </p:blipFill>
        <p:spPr>
          <a:xfrm flipH="1">
            <a:off x="0" y="1992746"/>
            <a:ext cx="4054764" cy="2872509"/>
          </a:xfrm>
          <a:custGeom>
            <a:avLst/>
            <a:gdLst>
              <a:gd name="connsiteX0" fmla="*/ 4054764 w 4054764"/>
              <a:gd name="connsiteY0" fmla="*/ 0 h 2872509"/>
              <a:gd name="connsiteX1" fmla="*/ 1436254 w 4054764"/>
              <a:gd name="connsiteY1" fmla="*/ 0 h 2872509"/>
              <a:gd name="connsiteX2" fmla="*/ 0 w 4054764"/>
              <a:gd name="connsiteY2" fmla="*/ 1436255 h 2872509"/>
              <a:gd name="connsiteX3" fmla="*/ 1436254 w 4054764"/>
              <a:gd name="connsiteY3" fmla="*/ 2872509 h 2872509"/>
              <a:gd name="connsiteX4" fmla="*/ 4054764 w 4054764"/>
              <a:gd name="connsiteY4" fmla="*/ 2872509 h 287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764" h="2872509">
                <a:moveTo>
                  <a:pt x="4054764" y="0"/>
                </a:moveTo>
                <a:lnTo>
                  <a:pt x="1436254" y="0"/>
                </a:lnTo>
                <a:lnTo>
                  <a:pt x="0" y="1436255"/>
                </a:lnTo>
                <a:lnTo>
                  <a:pt x="1436254" y="2872509"/>
                </a:lnTo>
                <a:lnTo>
                  <a:pt x="4054764" y="2872509"/>
                </a:lnTo>
                <a:close/>
              </a:path>
            </a:pathLst>
          </a:custGeom>
        </p:spPr>
      </p:pic>
      <p:sp>
        <p:nvSpPr>
          <p:cNvPr id="3" name="任意多边形: 形状 2"/>
          <p:cNvSpPr/>
          <p:nvPr/>
        </p:nvSpPr>
        <p:spPr>
          <a:xfrm>
            <a:off x="2792730" y="1992630"/>
            <a:ext cx="9399270" cy="2872740"/>
          </a:xfrm>
          <a:custGeom>
            <a:avLst/>
            <a:gdLst>
              <a:gd name="connsiteX0" fmla="*/ 0 w 8912087"/>
              <a:gd name="connsiteY0" fmla="*/ 0 h 2872509"/>
              <a:gd name="connsiteX1" fmla="*/ 8912087 w 8912087"/>
              <a:gd name="connsiteY1" fmla="*/ 0 h 2872509"/>
              <a:gd name="connsiteX2" fmla="*/ 8912087 w 8912087"/>
              <a:gd name="connsiteY2" fmla="*/ 2872509 h 2872509"/>
              <a:gd name="connsiteX3" fmla="*/ 100096 w 8912087"/>
              <a:gd name="connsiteY3" fmla="*/ 2872509 h 2872509"/>
              <a:gd name="connsiteX4" fmla="*/ 1536349 w 8912087"/>
              <a:gd name="connsiteY4" fmla="*/ 1436256 h 2872509"/>
              <a:gd name="connsiteX5" fmla="*/ 100095 w 8912087"/>
              <a:gd name="connsiteY5" fmla="*/ 1 h 2872509"/>
              <a:gd name="connsiteX6" fmla="*/ 0 w 8912087"/>
              <a:gd name="connsiteY6" fmla="*/ 1 h 287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2087" h="2872509">
                <a:moveTo>
                  <a:pt x="0" y="0"/>
                </a:moveTo>
                <a:lnTo>
                  <a:pt x="8912087" y="0"/>
                </a:lnTo>
                <a:lnTo>
                  <a:pt x="8912087" y="2872509"/>
                </a:lnTo>
                <a:lnTo>
                  <a:pt x="100096" y="2872509"/>
                </a:lnTo>
                <a:lnTo>
                  <a:pt x="1536349" y="1436256"/>
                </a:lnTo>
                <a:lnTo>
                  <a:pt x="100095" y="1"/>
                </a:lnTo>
                <a:lnTo>
                  <a:pt x="0"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形状 6"/>
          <p:cNvSpPr/>
          <p:nvPr/>
        </p:nvSpPr>
        <p:spPr>
          <a:xfrm>
            <a:off x="2891790" y="1992630"/>
            <a:ext cx="1549400" cy="2872740"/>
          </a:xfrm>
          <a:custGeom>
            <a:avLst/>
            <a:gdLst>
              <a:gd name="connsiteX0" fmla="*/ 0 w 1948873"/>
              <a:gd name="connsiteY0" fmla="*/ 0 h 2872509"/>
              <a:gd name="connsiteX1" fmla="*/ 512619 w 1948873"/>
              <a:gd name="connsiteY1" fmla="*/ 0 h 2872509"/>
              <a:gd name="connsiteX2" fmla="*/ 1948873 w 1948873"/>
              <a:gd name="connsiteY2" fmla="*/ 1436255 h 2872509"/>
              <a:gd name="connsiteX3" fmla="*/ 512619 w 1948873"/>
              <a:gd name="connsiteY3" fmla="*/ 2872509 h 2872509"/>
              <a:gd name="connsiteX4" fmla="*/ 0 w 1948873"/>
              <a:gd name="connsiteY4" fmla="*/ 2872509 h 2872509"/>
              <a:gd name="connsiteX5" fmla="*/ 1436254 w 1948873"/>
              <a:gd name="connsiteY5" fmla="*/ 1436255 h 287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8873" h="2872509">
                <a:moveTo>
                  <a:pt x="0" y="0"/>
                </a:moveTo>
                <a:lnTo>
                  <a:pt x="512619" y="0"/>
                </a:lnTo>
                <a:lnTo>
                  <a:pt x="1948873" y="1436255"/>
                </a:lnTo>
                <a:lnTo>
                  <a:pt x="512619" y="2872509"/>
                </a:lnTo>
                <a:lnTo>
                  <a:pt x="0" y="2872509"/>
                </a:lnTo>
                <a:lnTo>
                  <a:pt x="1436254" y="1436255"/>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9" name="文本框 8"/>
          <p:cNvSpPr txBox="1"/>
          <p:nvPr/>
        </p:nvSpPr>
        <p:spPr>
          <a:xfrm>
            <a:off x="4575810" y="2644775"/>
            <a:ext cx="7410450" cy="1568450"/>
          </a:xfrm>
          <a:prstGeom prst="rect">
            <a:avLst/>
          </a:prstGeom>
          <a:noFill/>
        </p:spPr>
        <p:txBody>
          <a:bodyPr wrap="square" rtlCol="0">
            <a:spAutoFit/>
          </a:bodyPr>
          <a:lstStyle/>
          <a:p>
            <a:pPr algn="l"/>
            <a:r>
              <a:rPr lang="zh-CN" altLang="en-US" sz="4800" b="1" dirty="0">
                <a:solidFill>
                  <a:schemeClr val="bg1"/>
                </a:solidFill>
                <a:uFillTx/>
                <a:latin typeface="黑体" panose="02010609060101010101" charset="-122"/>
                <a:ea typeface="黑体" panose="02010609060101010101" charset="-122"/>
                <a:cs typeface="微软雅黑" panose="020B0503020204020204" pitchFamily="34" charset="-122"/>
              </a:rPr>
              <a:t>二、“十三五”发展建设的十大成果</a:t>
            </a:r>
            <a:endParaRPr lang="zh-CN" altLang="en-US" sz="4800" b="1" dirty="0">
              <a:solidFill>
                <a:schemeClr val="bg1"/>
              </a:solidFill>
              <a:uFillTx/>
              <a:latin typeface="黑体" panose="02010609060101010101" charset="-122"/>
              <a:ea typeface="黑体" panose="02010609060101010101"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966403" y="1473835"/>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110490" y="1332865"/>
            <a:ext cx="626046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2" name="文本框 1"/>
          <p:cNvSpPr txBox="1"/>
          <p:nvPr/>
        </p:nvSpPr>
        <p:spPr>
          <a:xfrm>
            <a:off x="687705" y="256540"/>
            <a:ext cx="10963275" cy="107632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“十三五”时期，我校坚持改革创新，坚持走应用型办学之路，在各个方面都取得了长足的进步，概括为十大成果：</a:t>
            </a:r>
            <a:endParaRPr lang="zh-CN" altLang="en-US" sz="3200" b="1">
              <a:latin typeface="黑体" panose="02010609060101010101" charset="-122"/>
              <a:ea typeface="黑体" panose="02010609060101010101" charset="-122"/>
              <a:cs typeface="黑体" panose="02010609060101010101" charset="-122"/>
            </a:endParaRPr>
          </a:p>
        </p:txBody>
      </p:sp>
      <p:sp>
        <p:nvSpPr>
          <p:cNvPr id="17" name="圆角矩形 16"/>
          <p:cNvSpPr/>
          <p:nvPr/>
        </p:nvSpPr>
        <p:spPr>
          <a:xfrm rot="5400000">
            <a:off x="3995420" y="-521970"/>
            <a:ext cx="4085590" cy="10097770"/>
          </a:xfrm>
          <a:prstGeom prst="roundRect">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 name="文本框 2"/>
          <p:cNvSpPr txBox="1"/>
          <p:nvPr/>
        </p:nvSpPr>
        <p:spPr>
          <a:xfrm>
            <a:off x="1399540" y="2757805"/>
            <a:ext cx="9077960" cy="3322955"/>
          </a:xfrm>
          <a:prstGeom prst="rect">
            <a:avLst/>
          </a:prstGeom>
          <a:noFill/>
        </p:spPr>
        <p:txBody>
          <a:bodyPr wrap="square" rtlCol="0">
            <a:spAutoFit/>
          </a:bodyPr>
          <a:p>
            <a:pPr indent="812800" fontAlgn="auto">
              <a:lnSpc>
                <a:spcPts val="42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学校高度重视党建工作，不断完善党组织在学校组织结构和治理体系中的主体责任，党组织班子成员进入学校决策层,党的政治核心作用得到充分发挥。党的组织和党的工作实现了“两个全覆盖”，保证了中央重大决策部署落地生根，贯彻不折不扣。</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88900" y="1513205"/>
            <a:ext cx="6125845" cy="583565"/>
          </a:xfrm>
          <a:prstGeom prst="rect">
            <a:avLst/>
          </a:prstGeom>
          <a:noFill/>
          <a:ln w="9525">
            <a:noFill/>
          </a:ln>
        </p:spPr>
        <p:txBody>
          <a:bodyPr wrap="square" rtlCol="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（一）党的领导得到全面加强</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278" y="32004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635" y="179070"/>
            <a:ext cx="626046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7" name="圆角矩形 16"/>
          <p:cNvSpPr/>
          <p:nvPr/>
        </p:nvSpPr>
        <p:spPr>
          <a:xfrm rot="5400000">
            <a:off x="3571240" y="-1678940"/>
            <a:ext cx="5238750" cy="11306175"/>
          </a:xfrm>
          <a:prstGeom prst="roundRect">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 name="文本框 2"/>
          <p:cNvSpPr txBox="1"/>
          <p:nvPr/>
        </p:nvSpPr>
        <p:spPr>
          <a:xfrm>
            <a:off x="1123315" y="1355090"/>
            <a:ext cx="10287000" cy="5220970"/>
          </a:xfrm>
          <a:prstGeom prst="rect">
            <a:avLst/>
          </a:prstGeom>
          <a:noFill/>
        </p:spPr>
        <p:txBody>
          <a:bodyPr wrap="square" rtlCol="0">
            <a:spAutoFit/>
          </a:bodyPr>
          <a:p>
            <a:pPr indent="812800" fontAlgn="auto">
              <a:lnSpc>
                <a:spcPts val="4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学校精神文明建设、意识形态工作、党的基层组织建设和疫情防控、精准扶贫等成果丰硕，连续五年三届获评“文明校园”。“十三五”期间先后荣获全省“首批高校党建工作标杆院系”、首批“高校党建工作样板支部”、全国“首批高校党建工作教师党支部书记‘双带头人’工作室”、全国“第二批高校党建工作样板支部”。截至2020年底，校党委设有13个党总支，37个党支部，1209个党员。党的建设得到强有力的政治保障，确保了党的工作在民办学校扎实有力，始终让党旗在山西应用科技学院高高飘扬。</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2225" y="359410"/>
            <a:ext cx="6125845" cy="583565"/>
          </a:xfrm>
          <a:prstGeom prst="rect">
            <a:avLst/>
          </a:prstGeom>
          <a:noFill/>
          <a:ln w="9525">
            <a:noFill/>
          </a:ln>
        </p:spPr>
        <p:txBody>
          <a:bodyPr wrap="square" rtlCol="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（一）党的领导得到全面加强</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278" y="32004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635" y="179070"/>
            <a:ext cx="626046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7" name="圆角矩形 16"/>
          <p:cNvSpPr/>
          <p:nvPr/>
        </p:nvSpPr>
        <p:spPr>
          <a:xfrm rot="5400000">
            <a:off x="3469005" y="-1670685"/>
            <a:ext cx="5445125" cy="11306175"/>
          </a:xfrm>
          <a:prstGeom prst="roundRect">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 name="文本框 2"/>
          <p:cNvSpPr txBox="1"/>
          <p:nvPr/>
        </p:nvSpPr>
        <p:spPr>
          <a:xfrm>
            <a:off x="770890" y="1259840"/>
            <a:ext cx="10841990" cy="5451475"/>
          </a:xfrm>
          <a:prstGeom prst="rect">
            <a:avLst/>
          </a:prstGeom>
          <a:noFill/>
        </p:spPr>
        <p:txBody>
          <a:bodyPr wrap="square" rtlCol="0">
            <a:spAutoFit/>
          </a:bodyPr>
          <a:p>
            <a:pPr indent="812800" fontAlgn="auto">
              <a:lnSpc>
                <a:spcPts val="38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“十三五”期间，进一步理清了应用型办学定位，在办学理念、人才培养模式、内涵建设、教学改革、教师队伍建设、学生成长成才等方面明确定位，突出了办学特色。</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38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2016年学校获批为山西省首批应用型本科试点院校，同时学校牵头成立了山西省应用型高等学校联盟，并提出了“双九双百”应用型高校建设标准；2018年又成功获准设立了山西省高等学校人文社科重点研究基地“应用型高等教育研究中心”。学校以联盟为依托，以山西省人文社科基地“应用型高等教育研究中心”为智库，积极探索应用型高等教育转型发展，全面开展教学研究和科学研究工作，不断产出高质量研究成果。</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2225" y="359410"/>
            <a:ext cx="6125845" cy="583565"/>
          </a:xfrm>
          <a:prstGeom prst="rect">
            <a:avLst/>
          </a:prstGeom>
          <a:noFill/>
          <a:ln w="9525">
            <a:noFill/>
          </a:ln>
        </p:spPr>
        <p:txBody>
          <a:bodyPr wrap="square" rtlCol="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（二）应用型办学特色更加彰显</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278" y="32004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635" y="179070"/>
            <a:ext cx="626046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7" name="圆角矩形 16"/>
          <p:cNvSpPr/>
          <p:nvPr/>
        </p:nvSpPr>
        <p:spPr>
          <a:xfrm rot="5400000">
            <a:off x="4069080" y="-1902460"/>
            <a:ext cx="4246880" cy="11306175"/>
          </a:xfrm>
          <a:prstGeom prst="roundRect">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 name="文本框 2"/>
          <p:cNvSpPr txBox="1"/>
          <p:nvPr/>
        </p:nvSpPr>
        <p:spPr>
          <a:xfrm>
            <a:off x="675005" y="2358390"/>
            <a:ext cx="10841990" cy="2784475"/>
          </a:xfrm>
          <a:prstGeom prst="rect">
            <a:avLst/>
          </a:prstGeom>
          <a:noFill/>
        </p:spPr>
        <p:txBody>
          <a:bodyPr wrap="square" rtlCol="0">
            <a:spAutoFit/>
          </a:bodyPr>
          <a:p>
            <a:pPr indent="812800" fontAlgn="auto">
              <a:lnSpc>
                <a:spcPts val="42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结合我省产业结构调整，“十三五”末，学校设有31个本科专业，在学科布局方面形成了以工学为主、管理学为辅、传承艺术学、其他学科均衡发展的格局。“工程管理”“物流管理”“计算机科学与技术”三个专业获批为省级一流专业建设项目。</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2225" y="359410"/>
            <a:ext cx="6125845" cy="583565"/>
          </a:xfrm>
          <a:prstGeom prst="rect">
            <a:avLst/>
          </a:prstGeom>
          <a:noFill/>
          <a:ln w="9525">
            <a:noFill/>
          </a:ln>
        </p:spPr>
        <p:txBody>
          <a:bodyPr wrap="square" rtlCol="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（三）学科专业布局趋于合理</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 name="文本框 9"/>
          <p:cNvSpPr txBox="1"/>
          <p:nvPr/>
        </p:nvSpPr>
        <p:spPr>
          <a:xfrm>
            <a:off x="444500" y="1217930"/>
            <a:ext cx="6981825" cy="1568450"/>
          </a:xfrm>
          <a:prstGeom prst="rect">
            <a:avLst/>
          </a:prstGeom>
          <a:noFill/>
        </p:spPr>
        <p:txBody>
          <a:bodyPr wrap="square" rtlCol="0">
            <a:spAutoFit/>
          </a:bodyPr>
          <a:lstStyle/>
          <a:p>
            <a:pPr marL="457200" marR="0" lvl="0" indent="-457200" algn="l" defTabSz="914400" rtl="0" fontAlgn="auto">
              <a:lnSpc>
                <a:spcPct val="150000"/>
              </a:lnSpc>
              <a:spcBef>
                <a:spcPts val="0"/>
              </a:spcBef>
              <a:spcAft>
                <a:spcPts val="0"/>
              </a:spcAft>
              <a:buClrTx/>
              <a:buSzTx/>
              <a:buFont typeface="Arial" panose="020B0604020202020204" pitchFamily="34" charset="0"/>
              <a:buChar char="•"/>
              <a:defRPr/>
            </a:pPr>
            <a:r>
              <a:rPr kumimoji="0" lang="zh-CN" altLang="en-US"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rPr>
              <a:t>创业前期十年（1991—2001）</a:t>
            </a:r>
            <a:endParaRPr kumimoji="0" lang="zh-CN" altLang="en-US"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endParaRPr>
          </a:p>
          <a:p>
            <a:pPr marR="0" lvl="0" indent="0" algn="l" defTabSz="914400" rtl="0" fontAlgn="auto">
              <a:lnSpc>
                <a:spcPct val="150000"/>
              </a:lnSpc>
              <a:spcBef>
                <a:spcPts val="0"/>
              </a:spcBef>
              <a:spcAft>
                <a:spcPts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rPr>
              <a:t>   </a:t>
            </a:r>
            <a:r>
              <a:rPr kumimoji="0" lang="zh-CN" altLang="en-US"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rPr>
              <a:t>第一个十年实现了三大历史性转变</a:t>
            </a:r>
            <a:endParaRPr kumimoji="0" lang="zh-CN" altLang="en-US"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endParaRPr>
          </a:p>
        </p:txBody>
      </p:sp>
      <p:sp>
        <p:nvSpPr>
          <p:cNvPr id="13" name="文本框 12"/>
          <p:cNvSpPr txBox="1"/>
          <p:nvPr/>
        </p:nvSpPr>
        <p:spPr>
          <a:xfrm>
            <a:off x="444500" y="3049270"/>
            <a:ext cx="7068185" cy="1568450"/>
          </a:xfrm>
          <a:prstGeom prst="rect">
            <a:avLst/>
          </a:prstGeom>
          <a:noFill/>
        </p:spPr>
        <p:txBody>
          <a:bodyPr wrap="square" rtlCol="0">
            <a:spAutoFit/>
          </a:bodyPr>
          <a:lstStyle/>
          <a:p>
            <a:pPr marL="457200" lvl="0" indent="-457200" algn="l">
              <a:lnSpc>
                <a:spcPct val="150000"/>
              </a:lnSpc>
              <a:spcBef>
                <a:spcPts val="0"/>
              </a:spcBef>
              <a:spcAft>
                <a:spcPts val="0"/>
              </a:spcAft>
              <a:buClrTx/>
              <a:buSzTx/>
              <a:buFont typeface="Arial" panose="020B0604020202020204" pitchFamily="34" charset="0"/>
              <a:buChar char="•"/>
              <a:defRPr/>
            </a:pPr>
            <a:r>
              <a:rPr lang="zh-CN" altLang="en-US" sz="3200" b="1" noProof="0" dirty="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创业中期十年（2001—2011）</a:t>
            </a:r>
            <a:endParaRPr lang="zh-CN" altLang="en-US" sz="3200" b="1" noProof="0" dirty="0">
              <a:ln>
                <a:noFill/>
              </a:ln>
              <a:solidFill>
                <a:prstClr val="black"/>
              </a:solidFill>
              <a:effectLst/>
              <a:uLnTx/>
              <a:uFillTx/>
              <a:latin typeface="黑体" panose="02010609060101010101" charset="-122"/>
              <a:ea typeface="黑体" panose="02010609060101010101" charset="-122"/>
              <a:cs typeface="黑体" panose="02010609060101010101" charset="-122"/>
              <a:sym typeface="+mn-ea"/>
            </a:endParaRPr>
          </a:p>
          <a:p>
            <a:pPr lvl="0" indent="0" algn="l">
              <a:lnSpc>
                <a:spcPct val="150000"/>
              </a:lnSpc>
              <a:spcBef>
                <a:spcPts val="0"/>
              </a:spcBef>
              <a:spcAft>
                <a:spcPts val="0"/>
              </a:spcAft>
              <a:buClrTx/>
              <a:buSzTx/>
              <a:buNone/>
              <a:defRPr/>
            </a:pPr>
            <a:r>
              <a:rPr lang="zh-CN" altLang="en-US" sz="3200" b="1" noProof="0" dirty="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   </a:t>
            </a:r>
            <a:r>
              <a:rPr lang="zh-CN" altLang="en-US" sz="3200" b="1" noProof="0" dirty="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第二个十年实现三大发展目标</a:t>
            </a:r>
            <a:endParaRPr lang="zh-CN" altLang="en-US" sz="3200" b="1" noProof="0" dirty="0">
              <a:ln>
                <a:noFill/>
              </a:ln>
              <a:solidFill>
                <a:prstClr val="black"/>
              </a:solidFill>
              <a:effectLst/>
              <a:uLnTx/>
              <a:uFillTx/>
              <a:latin typeface="黑体" panose="02010609060101010101" charset="-122"/>
              <a:ea typeface="黑体" panose="02010609060101010101" charset="-122"/>
              <a:cs typeface="黑体" panose="02010609060101010101" charset="-122"/>
              <a:sym typeface="+mn-ea"/>
            </a:endParaRPr>
          </a:p>
        </p:txBody>
      </p:sp>
      <p:sp>
        <p:nvSpPr>
          <p:cNvPr id="16" name="文本框 15"/>
          <p:cNvSpPr txBox="1"/>
          <p:nvPr/>
        </p:nvSpPr>
        <p:spPr>
          <a:xfrm>
            <a:off x="443865" y="4880610"/>
            <a:ext cx="7311390" cy="1568450"/>
          </a:xfrm>
          <a:prstGeom prst="rect">
            <a:avLst/>
          </a:prstGeom>
          <a:noFill/>
        </p:spPr>
        <p:txBody>
          <a:bodyPr wrap="square" rtlCol="0">
            <a:spAutoFit/>
          </a:bodyPr>
          <a:lstStyle/>
          <a:p>
            <a:pPr marL="457200" lvl="0" indent="-457200" algn="l">
              <a:lnSpc>
                <a:spcPct val="150000"/>
              </a:lnSpc>
              <a:spcBef>
                <a:spcPts val="0"/>
              </a:spcBef>
              <a:spcAft>
                <a:spcPts val="0"/>
              </a:spcAft>
              <a:buClrTx/>
              <a:buSzTx/>
              <a:buFont typeface="Arial" panose="020B0604020202020204" pitchFamily="34" charset="0"/>
              <a:buChar char="•"/>
              <a:defRPr/>
            </a:pPr>
            <a:r>
              <a:rPr lang="zh-CN" altLang="en-US" sz="3200" b="1" noProof="0" dirty="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近期十年（2011—2021）</a:t>
            </a:r>
            <a:endParaRPr lang="zh-CN" altLang="en-US" sz="3200" b="1" noProof="0" dirty="0">
              <a:ln>
                <a:noFill/>
              </a:ln>
              <a:solidFill>
                <a:prstClr val="black"/>
              </a:solidFill>
              <a:effectLst/>
              <a:uLnTx/>
              <a:uFillTx/>
              <a:latin typeface="黑体" panose="02010609060101010101" charset="-122"/>
              <a:ea typeface="黑体" panose="02010609060101010101" charset="-122"/>
              <a:cs typeface="黑体" panose="02010609060101010101" charset="-122"/>
              <a:sym typeface="+mn-ea"/>
            </a:endParaRPr>
          </a:p>
          <a:p>
            <a:pPr lvl="0" indent="0" algn="l">
              <a:lnSpc>
                <a:spcPct val="150000"/>
              </a:lnSpc>
              <a:spcBef>
                <a:spcPts val="0"/>
              </a:spcBef>
              <a:spcAft>
                <a:spcPts val="0"/>
              </a:spcAft>
              <a:buClrTx/>
              <a:buSzTx/>
              <a:buNone/>
              <a:defRPr/>
            </a:pPr>
            <a:r>
              <a:rPr lang="zh-CN" altLang="en-US" sz="3200" b="1" noProof="0" dirty="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   </a:t>
            </a:r>
            <a:r>
              <a:rPr lang="zh-CN" altLang="en-US" sz="3200" b="1" noProof="0" dirty="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第三个十年实现了三大跨越目标</a:t>
            </a:r>
            <a:endParaRPr lang="zh-CN" altLang="en-US" sz="3200" b="1" noProof="0" dirty="0">
              <a:ln>
                <a:noFill/>
              </a:ln>
              <a:solidFill>
                <a:prstClr val="black"/>
              </a:solidFill>
              <a:effectLst/>
              <a:uLnTx/>
              <a:uFillTx/>
              <a:latin typeface="黑体" panose="02010609060101010101" charset="-122"/>
              <a:ea typeface="黑体" panose="02010609060101010101" charset="-122"/>
              <a:cs typeface="黑体" panose="02010609060101010101" charset="-122"/>
              <a:sym typeface="+mn-ea"/>
            </a:endParaRPr>
          </a:p>
        </p:txBody>
      </p:sp>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（一）办学历史</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7089775" y="666115"/>
            <a:ext cx="4177665" cy="5699760"/>
            <a:chOff x="980308" y="1432107"/>
            <a:chExt cx="3960277" cy="4875161"/>
          </a:xfrm>
        </p:grpSpPr>
        <p:sp>
          <p:nvSpPr>
            <p:cNvPr id="3" name="形状8"/>
            <p:cNvSpPr/>
            <p:nvPr/>
          </p:nvSpPr>
          <p:spPr bwMode="auto">
            <a:xfrm flipH="1">
              <a:off x="980308" y="1432107"/>
              <a:ext cx="3960277" cy="4875161"/>
            </a:xfrm>
            <a:custGeom>
              <a:avLst/>
              <a:gdLst>
                <a:gd name="T0" fmla="*/ 401 w 1218"/>
                <a:gd name="T1" fmla="*/ 1586 h 1586"/>
                <a:gd name="T2" fmla="*/ 665 w 1218"/>
                <a:gd name="T3" fmla="*/ 1586 h 1586"/>
                <a:gd name="T4" fmla="*/ 647 w 1218"/>
                <a:gd name="T5" fmla="*/ 1268 h 1586"/>
                <a:gd name="T6" fmla="*/ 765 w 1218"/>
                <a:gd name="T7" fmla="*/ 746 h 1586"/>
                <a:gd name="T8" fmla="*/ 1178 w 1218"/>
                <a:gd name="T9" fmla="*/ 746 h 1586"/>
                <a:gd name="T10" fmla="*/ 775 w 1218"/>
                <a:gd name="T11" fmla="*/ 674 h 1586"/>
                <a:gd name="T12" fmla="*/ 1218 w 1218"/>
                <a:gd name="T13" fmla="*/ 459 h 1586"/>
                <a:gd name="T14" fmla="*/ 945 w 1218"/>
                <a:gd name="T15" fmla="*/ 448 h 1586"/>
                <a:gd name="T16" fmla="*/ 952 w 1218"/>
                <a:gd name="T17" fmla="*/ 198 h 1586"/>
                <a:gd name="T18" fmla="*/ 821 w 1218"/>
                <a:gd name="T19" fmla="*/ 523 h 1586"/>
                <a:gd name="T20" fmla="*/ 632 w 1218"/>
                <a:gd name="T21" fmla="*/ 746 h 1586"/>
                <a:gd name="T22" fmla="*/ 821 w 1218"/>
                <a:gd name="T23" fmla="*/ 208 h 1586"/>
                <a:gd name="T24" fmla="*/ 608 w 1218"/>
                <a:gd name="T25" fmla="*/ 360 h 1586"/>
                <a:gd name="T26" fmla="*/ 313 w 1218"/>
                <a:gd name="T27" fmla="*/ 26 h 1586"/>
                <a:gd name="T28" fmla="*/ 541 w 1218"/>
                <a:gd name="T29" fmla="*/ 318 h 1586"/>
                <a:gd name="T30" fmla="*/ 321 w 1218"/>
                <a:gd name="T31" fmla="*/ 217 h 1586"/>
                <a:gd name="T32" fmla="*/ 113 w 1218"/>
                <a:gd name="T33" fmla="*/ 107 h 1586"/>
                <a:gd name="T34" fmla="*/ 321 w 1218"/>
                <a:gd name="T35" fmla="*/ 240 h 1586"/>
                <a:gd name="T36" fmla="*/ 557 w 1218"/>
                <a:gd name="T37" fmla="*/ 448 h 1586"/>
                <a:gd name="T38" fmla="*/ 577 w 1218"/>
                <a:gd name="T39" fmla="*/ 904 h 1586"/>
                <a:gd name="T40" fmla="*/ 377 w 1218"/>
                <a:gd name="T41" fmla="*/ 693 h 1586"/>
                <a:gd name="T42" fmla="*/ 299 w 1218"/>
                <a:gd name="T43" fmla="*/ 407 h 1586"/>
                <a:gd name="T44" fmla="*/ 275 w 1218"/>
                <a:gd name="T45" fmla="*/ 648 h 1586"/>
                <a:gd name="T46" fmla="*/ 0 w 1218"/>
                <a:gd name="T47" fmla="*/ 662 h 1586"/>
                <a:gd name="T48" fmla="*/ 321 w 1218"/>
                <a:gd name="T49" fmla="*/ 710 h 1586"/>
                <a:gd name="T50" fmla="*/ 513 w 1218"/>
                <a:gd name="T51" fmla="*/ 980 h 1586"/>
                <a:gd name="T52" fmla="*/ 125 w 1218"/>
                <a:gd name="T53" fmla="*/ 1038 h 1586"/>
                <a:gd name="T54" fmla="*/ 501 w 1218"/>
                <a:gd name="T55" fmla="*/ 1050 h 1586"/>
                <a:gd name="T56" fmla="*/ 401 w 1218"/>
                <a:gd name="T57" fmla="*/ 1586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18" h="1586">
                  <a:moveTo>
                    <a:pt x="401" y="1586"/>
                  </a:moveTo>
                  <a:cubicBezTo>
                    <a:pt x="665" y="1586"/>
                    <a:pt x="665" y="1586"/>
                    <a:pt x="665" y="1586"/>
                  </a:cubicBezTo>
                  <a:cubicBezTo>
                    <a:pt x="665" y="1586"/>
                    <a:pt x="659" y="1456"/>
                    <a:pt x="647" y="1268"/>
                  </a:cubicBezTo>
                  <a:cubicBezTo>
                    <a:pt x="635" y="1080"/>
                    <a:pt x="629" y="840"/>
                    <a:pt x="765" y="746"/>
                  </a:cubicBezTo>
                  <a:cubicBezTo>
                    <a:pt x="901" y="652"/>
                    <a:pt x="1096" y="648"/>
                    <a:pt x="1178" y="746"/>
                  </a:cubicBezTo>
                  <a:cubicBezTo>
                    <a:pt x="1178" y="746"/>
                    <a:pt x="1017" y="568"/>
                    <a:pt x="775" y="674"/>
                  </a:cubicBezTo>
                  <a:cubicBezTo>
                    <a:pt x="775" y="674"/>
                    <a:pt x="912" y="370"/>
                    <a:pt x="1218" y="459"/>
                  </a:cubicBezTo>
                  <a:cubicBezTo>
                    <a:pt x="1218" y="459"/>
                    <a:pt x="1081" y="404"/>
                    <a:pt x="945" y="448"/>
                  </a:cubicBezTo>
                  <a:cubicBezTo>
                    <a:pt x="945" y="448"/>
                    <a:pt x="1022" y="359"/>
                    <a:pt x="952" y="198"/>
                  </a:cubicBezTo>
                  <a:cubicBezTo>
                    <a:pt x="952" y="198"/>
                    <a:pt x="1027" y="402"/>
                    <a:pt x="821" y="523"/>
                  </a:cubicBezTo>
                  <a:cubicBezTo>
                    <a:pt x="714" y="586"/>
                    <a:pt x="632" y="746"/>
                    <a:pt x="632" y="746"/>
                  </a:cubicBezTo>
                  <a:cubicBezTo>
                    <a:pt x="632" y="746"/>
                    <a:pt x="551" y="236"/>
                    <a:pt x="821" y="208"/>
                  </a:cubicBezTo>
                  <a:cubicBezTo>
                    <a:pt x="821" y="208"/>
                    <a:pt x="668" y="205"/>
                    <a:pt x="608" y="360"/>
                  </a:cubicBezTo>
                  <a:cubicBezTo>
                    <a:pt x="608" y="360"/>
                    <a:pt x="557" y="0"/>
                    <a:pt x="313" y="26"/>
                  </a:cubicBezTo>
                  <a:cubicBezTo>
                    <a:pt x="313" y="26"/>
                    <a:pt x="521" y="8"/>
                    <a:pt x="541" y="318"/>
                  </a:cubicBezTo>
                  <a:cubicBezTo>
                    <a:pt x="541" y="318"/>
                    <a:pt x="482" y="198"/>
                    <a:pt x="321" y="217"/>
                  </a:cubicBezTo>
                  <a:cubicBezTo>
                    <a:pt x="161" y="236"/>
                    <a:pt x="113" y="107"/>
                    <a:pt x="113" y="107"/>
                  </a:cubicBezTo>
                  <a:cubicBezTo>
                    <a:pt x="113" y="107"/>
                    <a:pt x="154" y="229"/>
                    <a:pt x="321" y="240"/>
                  </a:cubicBezTo>
                  <a:cubicBezTo>
                    <a:pt x="489" y="252"/>
                    <a:pt x="555" y="378"/>
                    <a:pt x="557" y="448"/>
                  </a:cubicBezTo>
                  <a:cubicBezTo>
                    <a:pt x="559" y="518"/>
                    <a:pt x="577" y="904"/>
                    <a:pt x="577" y="904"/>
                  </a:cubicBezTo>
                  <a:cubicBezTo>
                    <a:pt x="577" y="904"/>
                    <a:pt x="485" y="767"/>
                    <a:pt x="377" y="693"/>
                  </a:cubicBezTo>
                  <a:cubicBezTo>
                    <a:pt x="269" y="618"/>
                    <a:pt x="229" y="510"/>
                    <a:pt x="299" y="407"/>
                  </a:cubicBezTo>
                  <a:cubicBezTo>
                    <a:pt x="299" y="407"/>
                    <a:pt x="213" y="494"/>
                    <a:pt x="275" y="648"/>
                  </a:cubicBezTo>
                  <a:cubicBezTo>
                    <a:pt x="275" y="648"/>
                    <a:pt x="135" y="592"/>
                    <a:pt x="0" y="662"/>
                  </a:cubicBezTo>
                  <a:cubicBezTo>
                    <a:pt x="0" y="662"/>
                    <a:pt x="192" y="586"/>
                    <a:pt x="321" y="710"/>
                  </a:cubicBezTo>
                  <a:cubicBezTo>
                    <a:pt x="451" y="834"/>
                    <a:pt x="513" y="980"/>
                    <a:pt x="513" y="980"/>
                  </a:cubicBezTo>
                  <a:cubicBezTo>
                    <a:pt x="513" y="980"/>
                    <a:pt x="297" y="886"/>
                    <a:pt x="125" y="1038"/>
                  </a:cubicBezTo>
                  <a:cubicBezTo>
                    <a:pt x="125" y="1038"/>
                    <a:pt x="431" y="886"/>
                    <a:pt x="501" y="1050"/>
                  </a:cubicBezTo>
                  <a:cubicBezTo>
                    <a:pt x="571" y="1214"/>
                    <a:pt x="551" y="1440"/>
                    <a:pt x="401" y="1586"/>
                  </a:cubicBez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mn-cs"/>
                <a:sym typeface="Century Gothic" panose="020B0502020202020204" pitchFamily="34" charset="0"/>
              </a:endParaRPr>
            </a:p>
          </p:txBody>
        </p:sp>
        <p:sp>
          <p:nvSpPr>
            <p:cNvPr id="4" name="形状8"/>
            <p:cNvSpPr/>
            <p:nvPr/>
          </p:nvSpPr>
          <p:spPr>
            <a:xfrm>
              <a:off x="1981094" y="3936506"/>
              <a:ext cx="869351" cy="86935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mn-cs"/>
                <a:sym typeface="Century Gothic" panose="020B0502020202020204" pitchFamily="34" charset="0"/>
              </a:endParaRPr>
            </a:p>
          </p:txBody>
        </p:sp>
        <p:sp>
          <p:nvSpPr>
            <p:cNvPr id="5" name="形状8"/>
            <p:cNvSpPr/>
            <p:nvPr/>
          </p:nvSpPr>
          <p:spPr>
            <a:xfrm>
              <a:off x="2566657" y="2038758"/>
              <a:ext cx="567576" cy="567577"/>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mn-cs"/>
                <a:sym typeface="Century Gothic" panose="020B0502020202020204" pitchFamily="34" charset="0"/>
              </a:endParaRPr>
            </a:p>
          </p:txBody>
        </p:sp>
        <p:sp>
          <p:nvSpPr>
            <p:cNvPr id="6" name="形状8"/>
            <p:cNvSpPr/>
            <p:nvPr/>
          </p:nvSpPr>
          <p:spPr>
            <a:xfrm>
              <a:off x="1611396" y="2348345"/>
              <a:ext cx="515978" cy="51598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mn-cs"/>
                <a:sym typeface="Century Gothic" panose="020B0502020202020204" pitchFamily="34" charset="0"/>
              </a:endParaRPr>
            </a:p>
          </p:txBody>
        </p:sp>
        <p:sp>
          <p:nvSpPr>
            <p:cNvPr id="7" name="形状8"/>
            <p:cNvSpPr/>
            <p:nvPr/>
          </p:nvSpPr>
          <p:spPr>
            <a:xfrm>
              <a:off x="3807419" y="2606335"/>
              <a:ext cx="755444" cy="75544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mn-cs"/>
                <a:sym typeface="Century Gothic" panose="020B0502020202020204" pitchFamily="34" charset="0"/>
              </a:endParaRPr>
            </a:p>
          </p:txBody>
        </p:sp>
      </p:grpSp>
      <p:cxnSp>
        <p:nvCxnSpPr>
          <p:cNvPr id="8" name="直接连接符 7"/>
          <p:cNvCxnSpPr/>
          <p:nvPr/>
        </p:nvCxnSpPr>
        <p:spPr>
          <a:xfrm>
            <a:off x="998220" y="2976880"/>
            <a:ext cx="6202680" cy="1905"/>
          </a:xfrm>
          <a:prstGeom prst="line">
            <a:avLst/>
          </a:prstGeom>
          <a:ln w="31750" cmpd="sng">
            <a:solidFill>
              <a:schemeClr val="accent1">
                <a:shade val="50000"/>
              </a:schemeClr>
            </a:solidFill>
            <a:prstDash val="solid"/>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998220" y="4819015"/>
            <a:ext cx="6202680" cy="1905"/>
          </a:xfrm>
          <a:prstGeom prst="line">
            <a:avLst/>
          </a:prstGeom>
          <a:ln w="31750" cmpd="sng">
            <a:solidFill>
              <a:schemeClr val="accent1">
                <a:shade val="50000"/>
              </a:schemeClr>
            </a:solidFill>
            <a:prstDash val="solid"/>
            <a:headEnd type="stealth" w="med" len="lg"/>
            <a:tailEnd type="stealth" w="med" len="lg"/>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278" y="32004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635" y="179070"/>
            <a:ext cx="626046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7" name="圆角矩形 16"/>
          <p:cNvSpPr/>
          <p:nvPr/>
        </p:nvSpPr>
        <p:spPr>
          <a:xfrm rot="5400000">
            <a:off x="3500120" y="-1664335"/>
            <a:ext cx="5386070" cy="11306175"/>
          </a:xfrm>
          <a:prstGeom prst="roundRect">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 name="文本框 2"/>
          <p:cNvSpPr txBox="1"/>
          <p:nvPr/>
        </p:nvSpPr>
        <p:spPr>
          <a:xfrm>
            <a:off x="771525" y="1203960"/>
            <a:ext cx="10841990" cy="5477510"/>
          </a:xfrm>
          <a:prstGeom prst="rect">
            <a:avLst/>
          </a:prstGeom>
          <a:noFill/>
        </p:spPr>
        <p:txBody>
          <a:bodyPr wrap="square" rtlCol="0">
            <a:spAutoFit/>
          </a:bodyPr>
          <a:p>
            <a:pPr indent="812800" fontAlgn="auto">
              <a:lnSpc>
                <a:spcPts val="42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十三五”期间，我校共申请专利106项，获得国家实用新型专利授权36项，国家外观设计专利授权3项，发明专利5项，获批软件著作权授权31项。在全省“1331”学科布局中“管理科学与工程”获批为省级优势特色建设学科，依托该学科，建设了校级重点实验室 “BIM 实验室”。学校先后获得山西省高等教育教学成果奖三项，一等奖一项，二等奖两项；获得山西省民政厅民政政策理论研究优秀奖一项；获得民建中央第三届“工匠精神”论坛三等奖一项；省部级以上教科研课题立项104项；发表学术论文1299篇，出版专著29部；撰写决策咨询报告3篇。</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2225" y="359410"/>
            <a:ext cx="6125845" cy="583565"/>
          </a:xfrm>
          <a:prstGeom prst="rect">
            <a:avLst/>
          </a:prstGeom>
          <a:noFill/>
          <a:ln w="9525">
            <a:noFill/>
          </a:ln>
        </p:spPr>
        <p:txBody>
          <a:bodyPr wrap="square" rtlCol="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（三）学科专业布局趋于合理</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278" y="32004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635" y="179070"/>
            <a:ext cx="626046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7" name="圆角矩形 16"/>
          <p:cNvSpPr/>
          <p:nvPr/>
        </p:nvSpPr>
        <p:spPr>
          <a:xfrm rot="5400000">
            <a:off x="3907155" y="-1879600"/>
            <a:ext cx="4378325" cy="11306175"/>
          </a:xfrm>
          <a:prstGeom prst="roundRect">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 name="文本框 2"/>
          <p:cNvSpPr txBox="1"/>
          <p:nvPr/>
        </p:nvSpPr>
        <p:spPr>
          <a:xfrm>
            <a:off x="675005" y="1583055"/>
            <a:ext cx="10841990" cy="4130675"/>
          </a:xfrm>
          <a:prstGeom prst="rect">
            <a:avLst/>
          </a:prstGeom>
          <a:noFill/>
        </p:spPr>
        <p:txBody>
          <a:bodyPr wrap="square" rtlCol="0">
            <a:spAutoFit/>
          </a:bodyPr>
          <a:p>
            <a:pPr indent="812800" fontAlgn="auto">
              <a:lnSpc>
                <a:spcPts val="45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学校不断加大资金投入，逐步改善办学条件，先后完成了30余万建筑平米面积的基建任务，满足了教学育人的基本条件功能需求。“十三五”期间，学校建成并投入使用的实验实训室134 个，总面积近1.8万㎡，形成了建筑、信息、制造、文旅、艺术、汽车、机电、财经、公共等九大类实验实训集群基地。投建多媒体教室65个。通过逐年增建，大学英语四六级考场达到110个，满足了专业考务需求。</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2225" y="359410"/>
            <a:ext cx="6125845" cy="583565"/>
          </a:xfrm>
          <a:prstGeom prst="rect">
            <a:avLst/>
          </a:prstGeom>
          <a:noFill/>
          <a:ln w="9525">
            <a:noFill/>
          </a:ln>
        </p:spPr>
        <p:txBody>
          <a:bodyPr wrap="square" rtlCol="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（四）办学条件得到进一步改善</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278" y="32004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635" y="179070"/>
            <a:ext cx="626046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7" name="圆角矩形 16"/>
          <p:cNvSpPr/>
          <p:nvPr/>
        </p:nvSpPr>
        <p:spPr>
          <a:xfrm rot="5400000">
            <a:off x="4069080" y="-1902460"/>
            <a:ext cx="4246880" cy="11306175"/>
          </a:xfrm>
          <a:prstGeom prst="roundRect">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 name="文本框 2"/>
          <p:cNvSpPr txBox="1"/>
          <p:nvPr/>
        </p:nvSpPr>
        <p:spPr>
          <a:xfrm>
            <a:off x="675005" y="1627505"/>
            <a:ext cx="10841990" cy="4130675"/>
          </a:xfrm>
          <a:prstGeom prst="rect">
            <a:avLst/>
          </a:prstGeom>
          <a:noFill/>
        </p:spPr>
        <p:txBody>
          <a:bodyPr wrap="square" rtlCol="0">
            <a:spAutoFit/>
          </a:bodyPr>
          <a:p>
            <a:pPr indent="812800" fontAlgn="auto">
              <a:lnSpc>
                <a:spcPts val="45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学校以建设“园林化、景观化、生态化、人文化、艺术化”校园为抓手，加大后勤服务标准化体系建设。打造了“一院一品、一亭一阁、一步一景”的校园美化环境；先后建设了“桃李园”“海棠园”“月季园”和“芍药园”绿色生态环境；校园整体绿化达到“四季常绿，三季花开”效果，荣获太原市园林单位称号。在全省高校率先进行垃圾分类管理，被教育厅典型推广。</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2225" y="359410"/>
            <a:ext cx="6125845" cy="583565"/>
          </a:xfrm>
          <a:prstGeom prst="rect">
            <a:avLst/>
          </a:prstGeom>
          <a:noFill/>
          <a:ln w="9525">
            <a:noFill/>
          </a:ln>
        </p:spPr>
        <p:txBody>
          <a:bodyPr wrap="square" rtlCol="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（四）办学条件得到进一步改善</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278" y="32004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635" y="179070"/>
            <a:ext cx="626046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7" name="圆角矩形 16"/>
          <p:cNvSpPr/>
          <p:nvPr/>
        </p:nvSpPr>
        <p:spPr>
          <a:xfrm rot="5400000">
            <a:off x="3952875" y="-1786255"/>
            <a:ext cx="4479290" cy="11306175"/>
          </a:xfrm>
          <a:prstGeom prst="roundRect">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 name="文本框 2"/>
          <p:cNvSpPr txBox="1"/>
          <p:nvPr/>
        </p:nvSpPr>
        <p:spPr>
          <a:xfrm>
            <a:off x="675005" y="1627505"/>
            <a:ext cx="10841990" cy="4399915"/>
          </a:xfrm>
          <a:prstGeom prst="rect">
            <a:avLst/>
          </a:prstGeom>
          <a:noFill/>
        </p:spPr>
        <p:txBody>
          <a:bodyPr wrap="square" rtlCol="0">
            <a:spAutoFit/>
          </a:bodyPr>
          <a:p>
            <a:pPr indent="812800" fontAlgn="auto">
              <a:lnSpc>
                <a:spcPts val="48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学校不拘一格引进教学、管理各类人才，并加大在岗教师培训力度，用务实举措事业留人、待遇留人、情感留人，打造了一批热爱科院、热爱民办教育、爱岗敬业的师资队伍。</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48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截至“十三五”末，学校双师双能型教师比例达30%以上，外聘高职称教师比例在16%以上，副高以上教师比例达31.1%，硕士以上比例达56.4%。教职工薪酬待遇增幅每年平均保持在14.6%以上。</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2225" y="359410"/>
            <a:ext cx="6125845" cy="583565"/>
          </a:xfrm>
          <a:prstGeom prst="rect">
            <a:avLst/>
          </a:prstGeom>
          <a:noFill/>
          <a:ln w="9525">
            <a:noFill/>
          </a:ln>
        </p:spPr>
        <p:txBody>
          <a:bodyPr wrap="square" rtlCol="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（五）师资队伍不断充实壮大</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278" y="32004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635" y="179070"/>
            <a:ext cx="829119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7" name="圆角矩形 16"/>
          <p:cNvSpPr/>
          <p:nvPr/>
        </p:nvSpPr>
        <p:spPr>
          <a:xfrm rot="5400000">
            <a:off x="3561715" y="-1757680"/>
            <a:ext cx="5198110" cy="11372215"/>
          </a:xfrm>
          <a:prstGeom prst="roundRect">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 name="文本框 2"/>
          <p:cNvSpPr txBox="1"/>
          <p:nvPr/>
        </p:nvSpPr>
        <p:spPr>
          <a:xfrm>
            <a:off x="740410" y="1286510"/>
            <a:ext cx="10841990" cy="5285105"/>
          </a:xfrm>
          <a:prstGeom prst="rect">
            <a:avLst/>
          </a:prstGeom>
          <a:noFill/>
        </p:spPr>
        <p:txBody>
          <a:bodyPr wrap="square" rtlCol="0">
            <a:spAutoFit/>
          </a:bodyPr>
          <a:p>
            <a:pPr indent="812800" fontAlgn="auto">
              <a:lnSpc>
                <a:spcPts val="45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学校坚持“一切从实际出发，一切为了学生”的工作理念，坚持以学生为中心，从“一个核心”“两个坚持”“三个优化”“七个措施”等方面，不断完善学生日常管理工作队伍梯队建设；侧重学生日常管理工作队伍的专业技能提升。按标准配齐了专职辅导员队伍、心理健康教育教师。建立了一支数量充足、结构合理、政治过硬、创新能力强，具有较高思政教育能力，较强实践能力的符合我校发展实际的专业化思政工作队伍。截至2020年底，专职辅导员研究生学历占比70%以上；中共党员达到了90%以上。</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0" y="320040"/>
            <a:ext cx="8089265" cy="583565"/>
          </a:xfrm>
          <a:prstGeom prst="rect">
            <a:avLst/>
          </a:prstGeom>
          <a:noFill/>
          <a:ln w="9525">
            <a:noFill/>
          </a:ln>
        </p:spPr>
        <p:txBody>
          <a:bodyPr wrap="square" rtlCol="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（六）以学生为中心的工作体系基本形成</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278" y="32004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635" y="179070"/>
            <a:ext cx="829119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7" name="圆角矩形 16"/>
          <p:cNvSpPr/>
          <p:nvPr/>
        </p:nvSpPr>
        <p:spPr>
          <a:xfrm rot="5400000">
            <a:off x="3684270" y="-1702435"/>
            <a:ext cx="4953635" cy="11372215"/>
          </a:xfrm>
          <a:prstGeom prst="roundRect">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 name="文本框 2"/>
          <p:cNvSpPr txBox="1"/>
          <p:nvPr/>
        </p:nvSpPr>
        <p:spPr>
          <a:xfrm>
            <a:off x="740410" y="1918335"/>
            <a:ext cx="10841990" cy="4130675"/>
          </a:xfrm>
          <a:prstGeom prst="rect">
            <a:avLst/>
          </a:prstGeom>
          <a:noFill/>
        </p:spPr>
        <p:txBody>
          <a:bodyPr wrap="square" rtlCol="0">
            <a:spAutoFit/>
          </a:bodyPr>
          <a:p>
            <a:pPr indent="812800" fontAlgn="auto">
              <a:lnSpc>
                <a:spcPts val="45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学校坚持高质量服务学生的工作理念，落实国家奖、助、贷、减、免、补及评优工作，完善了</a:t>
            </a:r>
            <a:r>
              <a:rPr lang="zh-CN" altLang="en-US" sz="3200" b="1">
                <a:latin typeface="黑体" panose="02010609060101010101" charset="-122"/>
                <a:ea typeface="黑体" panose="02010609060101010101" charset="-122"/>
                <a:cs typeface="黑体" panose="02010609060101010101" charset="-122"/>
                <a:sym typeface="+mn-ea"/>
              </a:rPr>
              <a:t>“双十佳”、</a:t>
            </a:r>
            <a:r>
              <a:rPr lang="zh-CN" altLang="en-US" sz="3200" b="1">
                <a:latin typeface="黑体" panose="02010609060101010101" charset="-122"/>
                <a:ea typeface="黑体" panose="02010609060101010101" charset="-122"/>
                <a:cs typeface="黑体" panose="02010609060101010101" charset="-122"/>
              </a:rPr>
              <a:t>“双百优秀学生”、国家奖助学金、生源地助学贷款、优秀毕业生、优秀贫困大学生等的评选工作的流程和评选办法。学校十分重视毕业生就业工作，以出口畅带动入口旺，在招生、教学、思政、资助、帮扶、社团、生活、就业等方面以服务学生发展为中心，基本形成了以生为本的工作体系。</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0" y="320040"/>
            <a:ext cx="8089265" cy="583565"/>
          </a:xfrm>
          <a:prstGeom prst="rect">
            <a:avLst/>
          </a:prstGeom>
          <a:noFill/>
          <a:ln w="9525">
            <a:noFill/>
          </a:ln>
        </p:spPr>
        <p:txBody>
          <a:bodyPr wrap="square" rtlCol="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（六）以学生为中心的工作体系基本形成</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278" y="32004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635" y="179070"/>
            <a:ext cx="829119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7" name="圆角矩形 16"/>
          <p:cNvSpPr/>
          <p:nvPr/>
        </p:nvSpPr>
        <p:spPr>
          <a:xfrm rot="5400000">
            <a:off x="3684270" y="-1702435"/>
            <a:ext cx="4953635" cy="11372215"/>
          </a:xfrm>
          <a:prstGeom prst="roundRect">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 name="文本框 2"/>
          <p:cNvSpPr txBox="1"/>
          <p:nvPr/>
        </p:nvSpPr>
        <p:spPr>
          <a:xfrm>
            <a:off x="740410" y="1718945"/>
            <a:ext cx="10841990" cy="4323080"/>
          </a:xfrm>
          <a:prstGeom prst="rect">
            <a:avLst/>
          </a:prstGeom>
          <a:noFill/>
        </p:spPr>
        <p:txBody>
          <a:bodyPr wrap="square" rtlCol="0">
            <a:spAutoFit/>
          </a:bodyPr>
          <a:p>
            <a:pPr indent="812800" fontAlgn="auto">
              <a:lnSpc>
                <a:spcPts val="55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“十三五”期间，学校办学层次以本科教育为主体，调整优化了专科层次教育。学校全日制在校生达到了 14961 人。毕业生年度就业率稳定在90%以上，年度初次就业率达80%以上，先后多次荣获“山西省毕业生就业工作先进单位”称号，受到用人单位和学生的好评与欢迎，学校就业率保持在同类高校前列。</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410845" y="334645"/>
            <a:ext cx="8701405" cy="668020"/>
          </a:xfrm>
          <a:prstGeom prst="rect">
            <a:avLst/>
          </a:prstGeom>
          <a:noFill/>
          <a:ln w="9525">
            <a:noFill/>
          </a:ln>
        </p:spPr>
        <p:txBody>
          <a:bodyPr wrap="square" rtlCol="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（七）稳定了办学规模，提升了就业质量</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278" y="32004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635" y="179070"/>
            <a:ext cx="829119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7" name="圆角矩形 16"/>
          <p:cNvSpPr/>
          <p:nvPr/>
        </p:nvSpPr>
        <p:spPr>
          <a:xfrm rot="5400000">
            <a:off x="3452495" y="-1846580"/>
            <a:ext cx="5251450" cy="11537950"/>
          </a:xfrm>
          <a:prstGeom prst="roundRect">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 name="文本框 2"/>
          <p:cNvSpPr txBox="1"/>
          <p:nvPr/>
        </p:nvSpPr>
        <p:spPr>
          <a:xfrm>
            <a:off x="541655" y="1430655"/>
            <a:ext cx="11239500" cy="4939030"/>
          </a:xfrm>
          <a:prstGeom prst="rect">
            <a:avLst/>
          </a:prstGeom>
          <a:noFill/>
        </p:spPr>
        <p:txBody>
          <a:bodyPr wrap="square" rtlCol="0">
            <a:spAutoFit/>
          </a:bodyPr>
          <a:p>
            <a:pPr indent="812800" fontAlgn="auto">
              <a:lnSpc>
                <a:spcPts val="42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我校与新西兰国家西部理工学校、奥克兰商学校、新西兰UUNZ学校、美国林肯大学、马来西亚世纪大学、加拿大卡普顿大学，英国德蒙福特大学、英国卡迪夫城市大学、韩国又石大学、新罗大学、中国教育国际交流协会AAP项目办公室等建立了长期稳定的战略合作关系，国内与北京城市学院、南通理工学院、河北美术学院、郑州西亚斯学院等建立了校际合作关系，致力于开展学生交换学习、学分互认，短期访学、联合培养、校外实习、专升本、本升硕等合作交流项目，为学生提供了多元化、多渠道、多层次的海内外学习交流平台。</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410845" y="349250"/>
            <a:ext cx="8701405" cy="668020"/>
          </a:xfrm>
          <a:prstGeom prst="rect">
            <a:avLst/>
          </a:prstGeom>
          <a:noFill/>
          <a:ln w="9525">
            <a:noFill/>
          </a:ln>
        </p:spPr>
        <p:txBody>
          <a:bodyPr wrap="square" rtlCol="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（八）加快了协同育人、合作办学步伐</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278" y="32004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635" y="179070"/>
            <a:ext cx="829119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7" name="圆角矩形 16"/>
          <p:cNvSpPr/>
          <p:nvPr/>
        </p:nvSpPr>
        <p:spPr>
          <a:xfrm rot="5400000">
            <a:off x="3457575" y="-1685925"/>
            <a:ext cx="5407025" cy="11372215"/>
          </a:xfrm>
          <a:prstGeom prst="roundRect">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 name="文本框 2"/>
          <p:cNvSpPr txBox="1"/>
          <p:nvPr/>
        </p:nvSpPr>
        <p:spPr>
          <a:xfrm>
            <a:off x="476250" y="1296670"/>
            <a:ext cx="11239500" cy="5220970"/>
          </a:xfrm>
          <a:prstGeom prst="rect">
            <a:avLst/>
          </a:prstGeom>
          <a:noFill/>
        </p:spPr>
        <p:txBody>
          <a:bodyPr wrap="square" rtlCol="0">
            <a:spAutoFit/>
          </a:bodyPr>
          <a:p>
            <a:pPr indent="812800" fontAlgn="auto">
              <a:lnSpc>
                <a:spcPts val="4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十三五”期间，实验班学生袁雅倩和校长分别荣获“创响山西”十大创业人物；“1+1”实验班获得山西教科文卫体系统“工人先锋号”荣誉；“互联网+”大学生创新创业大赛中，我校获得国赛铜奖1项，省赛一等奖6项， 二等奖10项，三等奖15项，优秀奖58项。在全国“大众创业，万众创新”山西分会场活动中，实验班个性化创新创业人才培养项目荣获山西省首届科技工作者大赛铜奖，“智能老人床”和“简茧”智能摘茧机荣获项目最具投资价值奖。在中华职教社省级创业大赛中，荣获国赛金奖2项、银奖1项、铜奖1项，省赛金奖3项、银奖4项、铜奖5项、优秀奖3项。 </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763270" y="320040"/>
            <a:ext cx="8701405" cy="668020"/>
          </a:xfrm>
          <a:prstGeom prst="rect">
            <a:avLst/>
          </a:prstGeom>
          <a:noFill/>
          <a:ln w="9525">
            <a:noFill/>
          </a:ln>
        </p:spPr>
        <p:txBody>
          <a:bodyPr wrap="square" rtlCol="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（九）“三创”育人成果丰硕</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278" y="32004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635" y="179070"/>
            <a:ext cx="829119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7" name="圆角矩形 16"/>
          <p:cNvSpPr/>
          <p:nvPr/>
        </p:nvSpPr>
        <p:spPr>
          <a:xfrm rot="5400000">
            <a:off x="3746500" y="-1862455"/>
            <a:ext cx="4830445" cy="11372215"/>
          </a:xfrm>
          <a:prstGeom prst="roundRect">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 name="文本框 2"/>
          <p:cNvSpPr txBox="1"/>
          <p:nvPr/>
        </p:nvSpPr>
        <p:spPr>
          <a:xfrm>
            <a:off x="729615" y="1651635"/>
            <a:ext cx="10840085" cy="4399915"/>
          </a:xfrm>
          <a:prstGeom prst="rect">
            <a:avLst/>
          </a:prstGeom>
          <a:noFill/>
        </p:spPr>
        <p:txBody>
          <a:bodyPr wrap="square" rtlCol="0">
            <a:spAutoFit/>
          </a:bodyPr>
          <a:p>
            <a:pPr indent="812800" fontAlgn="auto">
              <a:lnSpc>
                <a:spcPts val="42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2016年，学校荣获 “第五届黄炎培职业教育奖优秀学校”以及山西省应用型高校试点院校；2017年，学校被评为山西省深化创新创业教育改革示范高校；2018年，学校荣获“山西科教兴晋先进单位”；2018年，学校荣获“纪念改革开放40周年山西民办教育典范学校”；2019年，学校荣获“山西产教融合先进单位”；2020年，学校荣获“山西创新创业先进单位”；十三五期间学校连续三届荣获山西省“文明单位”称号。 </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521335" y="349250"/>
            <a:ext cx="8701405" cy="668020"/>
          </a:xfrm>
          <a:prstGeom prst="rect">
            <a:avLst/>
          </a:prstGeom>
          <a:noFill/>
          <a:ln w="9525">
            <a:noFill/>
          </a:ln>
        </p:spPr>
        <p:txBody>
          <a:bodyPr wrap="square" rtlCol="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（十）社会影响力美誉度不断增强</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矩形 4"/>
          <p:cNvSpPr/>
          <p:nvPr/>
        </p:nvSpPr>
        <p:spPr>
          <a:xfrm>
            <a:off x="8728710" y="783590"/>
            <a:ext cx="3463290" cy="6074410"/>
          </a:xfrm>
          <a:prstGeom prst="rect">
            <a:avLst/>
          </a:prstGeom>
          <a:solidFill>
            <a:srgbClr val="6587B5"/>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16" name="图片 15" descr="图片包含 桌子, 室内, 杯子, 食物&#10;&#10;描述已自动生成"/>
          <p:cNvPicPr>
            <a:picLocks noChangeAspect="1"/>
          </p:cNvPicPr>
          <p:nvPr/>
        </p:nvPicPr>
        <p:blipFill>
          <a:blip r:embed="rId1">
            <a:extLst>
              <a:ext uri="{28A0092B-C50C-407E-A947-70E740481C1C}">
                <a14:useLocalDpi xmlns:a14="http://schemas.microsoft.com/office/drawing/2010/main" val="0"/>
              </a:ext>
            </a:extLst>
          </a:blip>
          <a:srcRect l="3562" t="41232" r="41565" b="15388"/>
          <a:stretch>
            <a:fillRect/>
          </a:stretch>
        </p:blipFill>
        <p:spPr>
          <a:xfrm>
            <a:off x="7986395" y="0"/>
            <a:ext cx="4205605" cy="2369185"/>
          </a:xfrm>
          <a:custGeom>
            <a:avLst/>
            <a:gdLst>
              <a:gd name="connsiteX0" fmla="*/ 0 w 7364000"/>
              <a:gd name="connsiteY0" fmla="*/ 0 h 3886271"/>
              <a:gd name="connsiteX1" fmla="*/ 7364000 w 7364000"/>
              <a:gd name="connsiteY1" fmla="*/ 0 h 3886271"/>
              <a:gd name="connsiteX2" fmla="*/ 7364000 w 7364000"/>
              <a:gd name="connsiteY2" fmla="*/ 1356192 h 3886271"/>
              <a:gd name="connsiteX3" fmla="*/ 5181102 w 7364000"/>
              <a:gd name="connsiteY3" fmla="*/ 3539090 h 3886271"/>
              <a:gd name="connsiteX4" fmla="*/ 3504766 w 7364000"/>
              <a:gd name="connsiteY4" fmla="*/ 3539090 h 3886271"/>
              <a:gd name="connsiteX5" fmla="*/ 152188 w 7364000"/>
              <a:gd name="connsiteY5" fmla="*/ 186513 h 3886271"/>
              <a:gd name="connsiteX6" fmla="*/ 296 w 7364000"/>
              <a:gd name="connsiteY6" fmla="*/ 564 h 388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4000" h="3886271">
                <a:moveTo>
                  <a:pt x="0" y="0"/>
                </a:moveTo>
                <a:lnTo>
                  <a:pt x="7364000" y="0"/>
                </a:lnTo>
                <a:lnTo>
                  <a:pt x="7364000" y="1356192"/>
                </a:lnTo>
                <a:lnTo>
                  <a:pt x="5181102" y="3539090"/>
                </a:lnTo>
                <a:cubicBezTo>
                  <a:pt x="4718194" y="4001998"/>
                  <a:pt x="3967672" y="4001998"/>
                  <a:pt x="3504766" y="3539090"/>
                </a:cubicBezTo>
                <a:lnTo>
                  <a:pt x="152188" y="186513"/>
                </a:lnTo>
                <a:cubicBezTo>
                  <a:pt x="94325" y="128650"/>
                  <a:pt x="43693" y="66292"/>
                  <a:pt x="296" y="564"/>
                </a:cubicBezTo>
                <a:close/>
              </a:path>
            </a:pathLst>
          </a:custGeom>
        </p:spPr>
      </p:pic>
      <p:sp>
        <p:nvSpPr>
          <p:cNvPr id="11" name="佳佳PPT"/>
          <p:cNvSpPr txBox="1"/>
          <p:nvPr/>
        </p:nvSpPr>
        <p:spPr>
          <a:xfrm>
            <a:off x="116205" y="172720"/>
            <a:ext cx="8729345" cy="6323965"/>
          </a:xfrm>
          <a:prstGeom prst="rect">
            <a:avLst/>
          </a:prstGeom>
          <a:noFill/>
        </p:spPr>
        <p:txBody>
          <a:bodyPr wrap="square" rtlCol="0">
            <a:spAutoFit/>
          </a:bodyPr>
          <a:lstStyle/>
          <a:p>
            <a:pPr marL="457200" marR="0" lvl="0" indent="0" algn="l" defTabSz="914400" rtl="0" fontAlgn="auto">
              <a:lnSpc>
                <a:spcPts val="4000"/>
              </a:lnSpc>
              <a:spcBef>
                <a:spcPts val="0"/>
              </a:spcBef>
              <a:spcAft>
                <a:spcPts val="0"/>
              </a:spcAft>
              <a:buClrTx/>
              <a:buSzTx/>
              <a:buFont typeface="Arial" panose="020B0604020202020204" pitchFamily="34" charset="0"/>
              <a:buChar char="•"/>
              <a:defRPr/>
            </a:pPr>
            <a:r>
              <a:rPr kumimoji="0" lang="zh-CN" altLang="en-US" sz="31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rPr>
              <a:t>（1）办学条件从租房到设立多个辅导站到征地建校，是省内第一所征地建校的民办院校。</a:t>
            </a:r>
            <a:endParaRPr kumimoji="0" lang="zh-CN" altLang="en-US" sz="31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endParaRPr>
          </a:p>
          <a:p>
            <a:pPr marL="457200" marR="0" lvl="0" indent="0" algn="l" defTabSz="914400" rtl="0" fontAlgn="auto">
              <a:lnSpc>
                <a:spcPts val="4000"/>
              </a:lnSpc>
              <a:spcBef>
                <a:spcPts val="0"/>
              </a:spcBef>
              <a:spcAft>
                <a:spcPts val="0"/>
              </a:spcAft>
              <a:buClrTx/>
              <a:buSzTx/>
              <a:buFont typeface="Arial" panose="020B0604020202020204" pitchFamily="34" charset="0"/>
              <a:buChar char="•"/>
              <a:defRPr/>
            </a:pPr>
            <a:r>
              <a:rPr kumimoji="0" lang="zh-CN" altLang="en-US" sz="31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rPr>
              <a:t>（2）办学性质从非学历的培训班到国家承认学历的普通高校。</a:t>
            </a:r>
            <a:endParaRPr kumimoji="0" lang="zh-CN" altLang="en-US" sz="31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endParaRPr>
          </a:p>
          <a:p>
            <a:pPr marL="457200" marR="0" lvl="0" indent="0" algn="l" defTabSz="914400" rtl="0" fontAlgn="auto">
              <a:lnSpc>
                <a:spcPts val="4000"/>
              </a:lnSpc>
              <a:spcBef>
                <a:spcPts val="0"/>
              </a:spcBef>
              <a:spcAft>
                <a:spcPts val="0"/>
              </a:spcAft>
              <a:buClrTx/>
              <a:buSzTx/>
              <a:buFont typeface="Arial" panose="020B0604020202020204" pitchFamily="34" charset="0"/>
              <a:buChar char="•"/>
              <a:defRPr/>
            </a:pPr>
            <a:r>
              <a:rPr kumimoji="0" lang="zh-CN" altLang="en-US" sz="31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rPr>
              <a:t>（3）办学规模：从11名学生到5600余名学生。办学方面从艺术类转向综合类教育。</a:t>
            </a:r>
            <a:endParaRPr kumimoji="0" lang="zh-CN" altLang="en-US" sz="31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endParaRPr>
          </a:p>
          <a:p>
            <a:pPr marR="0" lvl="0" indent="0" algn="l" defTabSz="914400" rtl="0" fontAlgn="auto">
              <a:lnSpc>
                <a:spcPts val="4000"/>
              </a:lnSpc>
              <a:spcBef>
                <a:spcPts val="600"/>
              </a:spcBef>
              <a:spcAft>
                <a:spcPts val="0"/>
              </a:spcAft>
              <a:buClrTx/>
              <a:buSzTx/>
              <a:buNone/>
              <a:defRPr/>
            </a:pPr>
            <a:r>
              <a:rPr kumimoji="0" lang="en-US" altLang="zh-CN" sz="31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rPr>
              <a:t>    </a:t>
            </a:r>
            <a:r>
              <a:rPr kumimoji="0" lang="zh-CN" altLang="en-US" sz="31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rPr>
              <a:t>我校是山西省内国家承认学历的第一所民办高校，作为创始人，可以说是“第一个吃螃蟹的人”，感慨万千。我省民办教育在前十年都是助学性质，属于非学历教育，所以我们蹚出了一条走向国家承认学历的高等职业教育之路，成为了山西民办教育的排头兵。</a:t>
            </a:r>
            <a:endParaRPr kumimoji="0" lang="zh-CN" altLang="en-US" sz="31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8659495" y="3594100"/>
            <a:ext cx="3601720" cy="1445260"/>
          </a:xfrm>
          <a:prstGeom prst="rect">
            <a:avLst/>
          </a:prstGeom>
          <a:noFill/>
        </p:spPr>
        <p:txBody>
          <a:bodyPr wrap="square" rtlCol="0">
            <a:spAutoFit/>
          </a:bodyPr>
          <a:lstStyle/>
          <a:p>
            <a:pPr algn="ctr"/>
            <a:r>
              <a:rPr lang="zh-CN" altLang="en-US" sz="4400" b="1" noProof="0" dirty="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创业前期十年（1991—2001）</a:t>
            </a:r>
            <a:endParaRPr lang="zh-CN" altLang="en-US" sz="4400" b="1" noProof="0" dirty="0">
              <a:ln>
                <a:noFill/>
              </a:ln>
              <a:solidFill>
                <a:prstClr val="black"/>
              </a:solidFill>
              <a:effectLst/>
              <a:uLnTx/>
              <a:uFillTx/>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8" name="图片 7" descr="桌子上的笔记本电脑&#10;&#10;描述已自动生成"/>
          <p:cNvPicPr>
            <a:picLocks noChangeAspect="1"/>
          </p:cNvPicPr>
          <p:nvPr/>
        </p:nvPicPr>
        <p:blipFill>
          <a:blip r:embed="rId1">
            <a:extLst>
              <a:ext uri="{28A0092B-C50C-407E-A947-70E740481C1C}">
                <a14:useLocalDpi xmlns:a14="http://schemas.microsoft.com/office/drawing/2010/main" val="0"/>
              </a:ext>
            </a:extLst>
          </a:blip>
          <a:srcRect l="14862" t="9230" r="8481" b="9229"/>
          <a:stretch>
            <a:fillRect/>
          </a:stretch>
        </p:blipFill>
        <p:spPr>
          <a:xfrm flipH="1">
            <a:off x="0" y="1204711"/>
            <a:ext cx="4054764" cy="2872509"/>
          </a:xfrm>
          <a:custGeom>
            <a:avLst/>
            <a:gdLst>
              <a:gd name="connsiteX0" fmla="*/ 4054764 w 4054764"/>
              <a:gd name="connsiteY0" fmla="*/ 0 h 2872509"/>
              <a:gd name="connsiteX1" fmla="*/ 1436254 w 4054764"/>
              <a:gd name="connsiteY1" fmla="*/ 0 h 2872509"/>
              <a:gd name="connsiteX2" fmla="*/ 0 w 4054764"/>
              <a:gd name="connsiteY2" fmla="*/ 1436255 h 2872509"/>
              <a:gd name="connsiteX3" fmla="*/ 1436254 w 4054764"/>
              <a:gd name="connsiteY3" fmla="*/ 2872509 h 2872509"/>
              <a:gd name="connsiteX4" fmla="*/ 4054764 w 4054764"/>
              <a:gd name="connsiteY4" fmla="*/ 2872509 h 287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764" h="2872509">
                <a:moveTo>
                  <a:pt x="4054764" y="0"/>
                </a:moveTo>
                <a:lnTo>
                  <a:pt x="1436254" y="0"/>
                </a:lnTo>
                <a:lnTo>
                  <a:pt x="0" y="1436255"/>
                </a:lnTo>
                <a:lnTo>
                  <a:pt x="1436254" y="2872509"/>
                </a:lnTo>
                <a:lnTo>
                  <a:pt x="4054764" y="2872509"/>
                </a:lnTo>
                <a:close/>
              </a:path>
            </a:pathLst>
          </a:custGeom>
        </p:spPr>
      </p:pic>
      <p:sp>
        <p:nvSpPr>
          <p:cNvPr id="3" name="任意多边形: 形状 2"/>
          <p:cNvSpPr/>
          <p:nvPr/>
        </p:nvSpPr>
        <p:spPr>
          <a:xfrm>
            <a:off x="2792730" y="1204595"/>
            <a:ext cx="9399270" cy="2872740"/>
          </a:xfrm>
          <a:custGeom>
            <a:avLst/>
            <a:gdLst>
              <a:gd name="connsiteX0" fmla="*/ 0 w 8912087"/>
              <a:gd name="connsiteY0" fmla="*/ 0 h 2872509"/>
              <a:gd name="connsiteX1" fmla="*/ 8912087 w 8912087"/>
              <a:gd name="connsiteY1" fmla="*/ 0 h 2872509"/>
              <a:gd name="connsiteX2" fmla="*/ 8912087 w 8912087"/>
              <a:gd name="connsiteY2" fmla="*/ 2872509 h 2872509"/>
              <a:gd name="connsiteX3" fmla="*/ 100096 w 8912087"/>
              <a:gd name="connsiteY3" fmla="*/ 2872509 h 2872509"/>
              <a:gd name="connsiteX4" fmla="*/ 1536349 w 8912087"/>
              <a:gd name="connsiteY4" fmla="*/ 1436256 h 2872509"/>
              <a:gd name="connsiteX5" fmla="*/ 100095 w 8912087"/>
              <a:gd name="connsiteY5" fmla="*/ 1 h 2872509"/>
              <a:gd name="connsiteX6" fmla="*/ 0 w 8912087"/>
              <a:gd name="connsiteY6" fmla="*/ 1 h 287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2087" h="2872509">
                <a:moveTo>
                  <a:pt x="0" y="0"/>
                </a:moveTo>
                <a:lnTo>
                  <a:pt x="8912087" y="0"/>
                </a:lnTo>
                <a:lnTo>
                  <a:pt x="8912087" y="2872509"/>
                </a:lnTo>
                <a:lnTo>
                  <a:pt x="100096" y="2872509"/>
                </a:lnTo>
                <a:lnTo>
                  <a:pt x="1536349" y="1436256"/>
                </a:lnTo>
                <a:lnTo>
                  <a:pt x="100095" y="1"/>
                </a:lnTo>
                <a:lnTo>
                  <a:pt x="0"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形状 6"/>
          <p:cNvSpPr/>
          <p:nvPr/>
        </p:nvSpPr>
        <p:spPr>
          <a:xfrm>
            <a:off x="2891790" y="1204595"/>
            <a:ext cx="1549400" cy="2872740"/>
          </a:xfrm>
          <a:custGeom>
            <a:avLst/>
            <a:gdLst>
              <a:gd name="connsiteX0" fmla="*/ 0 w 1948873"/>
              <a:gd name="connsiteY0" fmla="*/ 0 h 2872509"/>
              <a:gd name="connsiteX1" fmla="*/ 512619 w 1948873"/>
              <a:gd name="connsiteY1" fmla="*/ 0 h 2872509"/>
              <a:gd name="connsiteX2" fmla="*/ 1948873 w 1948873"/>
              <a:gd name="connsiteY2" fmla="*/ 1436255 h 2872509"/>
              <a:gd name="connsiteX3" fmla="*/ 512619 w 1948873"/>
              <a:gd name="connsiteY3" fmla="*/ 2872509 h 2872509"/>
              <a:gd name="connsiteX4" fmla="*/ 0 w 1948873"/>
              <a:gd name="connsiteY4" fmla="*/ 2872509 h 2872509"/>
              <a:gd name="connsiteX5" fmla="*/ 1436254 w 1948873"/>
              <a:gd name="connsiteY5" fmla="*/ 1436255 h 287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8873" h="2872509">
                <a:moveTo>
                  <a:pt x="0" y="0"/>
                </a:moveTo>
                <a:lnTo>
                  <a:pt x="512619" y="0"/>
                </a:lnTo>
                <a:lnTo>
                  <a:pt x="1948873" y="1436255"/>
                </a:lnTo>
                <a:lnTo>
                  <a:pt x="512619" y="2872509"/>
                </a:lnTo>
                <a:lnTo>
                  <a:pt x="0" y="2872509"/>
                </a:lnTo>
                <a:lnTo>
                  <a:pt x="1436254" y="1436255"/>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9" name="文本框 8"/>
          <p:cNvSpPr txBox="1"/>
          <p:nvPr/>
        </p:nvSpPr>
        <p:spPr>
          <a:xfrm>
            <a:off x="4441190" y="2225675"/>
            <a:ext cx="7410450" cy="829945"/>
          </a:xfrm>
          <a:prstGeom prst="rect">
            <a:avLst/>
          </a:prstGeom>
          <a:noFill/>
        </p:spPr>
        <p:txBody>
          <a:bodyPr wrap="square" rtlCol="0">
            <a:spAutoFit/>
          </a:bodyPr>
          <a:lstStyle/>
          <a:p>
            <a:pPr algn="l"/>
            <a:r>
              <a:rPr lang="zh-CN" altLang="en-US" sz="4800" b="1" dirty="0">
                <a:solidFill>
                  <a:schemeClr val="bg1"/>
                </a:solidFill>
                <a:uFillTx/>
                <a:latin typeface="黑体" panose="02010609060101010101" charset="-122"/>
                <a:ea typeface="黑体" panose="02010609060101010101" charset="-122"/>
                <a:cs typeface="微软雅黑" panose="020B0503020204020204" pitchFamily="34" charset="-122"/>
              </a:rPr>
              <a:t>三、“十四五”发展规划</a:t>
            </a:r>
            <a:endParaRPr lang="zh-CN" altLang="en-US" sz="4800" b="1" dirty="0">
              <a:solidFill>
                <a:schemeClr val="bg1"/>
              </a:solidFill>
              <a:uFillTx/>
              <a:latin typeface="黑体" panose="02010609060101010101" charset="-122"/>
              <a:ea typeface="黑体" panose="02010609060101010101" charset="-122"/>
              <a:cs typeface="微软雅黑" panose="020B0503020204020204" pitchFamily="34" charset="-122"/>
            </a:endParaRPr>
          </a:p>
        </p:txBody>
      </p:sp>
      <p:sp>
        <p:nvSpPr>
          <p:cNvPr id="2" name="文本框 1"/>
          <p:cNvSpPr txBox="1"/>
          <p:nvPr/>
        </p:nvSpPr>
        <p:spPr>
          <a:xfrm>
            <a:off x="1372870" y="4404360"/>
            <a:ext cx="9565005" cy="1814830"/>
          </a:xfrm>
          <a:prstGeom prst="rect">
            <a:avLst/>
          </a:prstGeom>
          <a:noFill/>
        </p:spPr>
        <p:txBody>
          <a:bodyPr wrap="square" rtlCol="0">
            <a:spAutoFit/>
          </a:bodyPr>
          <a:p>
            <a:pPr indent="711200" fontAlgn="auto">
              <a:extLst>
                <a:ext uri="{35155182-B16C-46BC-9424-99874614C6A1}">
                  <wpsdc:indentchars xmlns:wpsdc="http://www.wps.cn/officeDocument/2017/drawingmlCustomData" val="200" checksum="3773799597"/>
                </a:ext>
              </a:extLst>
            </a:pPr>
            <a:r>
              <a:rPr lang="zh-CN" altLang="en-US" sz="2800" b="1">
                <a:latin typeface="黑体" panose="02010609060101010101" charset="-122"/>
                <a:ea typeface="黑体" panose="02010609060101010101" charset="-122"/>
                <a:cs typeface="黑体" panose="02010609060101010101" charset="-122"/>
              </a:rPr>
              <a:t>根据党的十九届五中全会、全国教育大会、“新高教40条”、“高教22条”和《中国教育现代化2035》的有关精神，结合山西省产业结构调整和高等教育发展布局及学校人才培养目标定位，我们制订了学校“十四五”发展规划。</a:t>
            </a:r>
            <a:endParaRPr lang="zh-CN" altLang="en-US" sz="2800" b="1">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grpSp>
        <p:nvGrpSpPr>
          <p:cNvPr id="5" name="组合 4"/>
          <p:cNvGrpSpPr/>
          <p:nvPr/>
        </p:nvGrpSpPr>
        <p:grpSpPr>
          <a:xfrm>
            <a:off x="556260" y="1215390"/>
            <a:ext cx="11434445" cy="5511165"/>
            <a:chOff x="660399" y="1375265"/>
            <a:chExt cx="4245074" cy="3072130"/>
          </a:xfrm>
        </p:grpSpPr>
        <p:grpSp>
          <p:nvGrpSpPr>
            <p:cNvPr id="6" name="组合 5"/>
            <p:cNvGrpSpPr/>
            <p:nvPr/>
          </p:nvGrpSpPr>
          <p:grpSpPr>
            <a:xfrm>
              <a:off x="852704" y="1375265"/>
              <a:ext cx="513032" cy="463022"/>
              <a:chOff x="8738918" y="1601100"/>
              <a:chExt cx="246288" cy="222280"/>
            </a:xfrm>
          </p:grpSpPr>
          <p:sp>
            <p:nvSpPr>
              <p:cNvPr id="8" name="任意多边形: 形状 8"/>
              <p:cNvSpPr/>
              <p:nvPr/>
            </p:nvSpPr>
            <p:spPr>
              <a:xfrm flipH="1" flipV="1">
                <a:off x="8738918"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sp>
            <p:nvSpPr>
              <p:cNvPr id="11" name="任意多边形: 形状 9"/>
              <p:cNvSpPr/>
              <p:nvPr/>
            </p:nvSpPr>
            <p:spPr>
              <a:xfrm flipH="1" flipV="1">
                <a:off x="8876911"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grpSp>
        <p:sp>
          <p:nvSpPr>
            <p:cNvPr id="12" name="矩形: 圆角 12"/>
            <p:cNvSpPr/>
            <p:nvPr/>
          </p:nvSpPr>
          <p:spPr>
            <a:xfrm>
              <a:off x="660399" y="1716260"/>
              <a:ext cx="4245074" cy="2731135"/>
            </a:xfrm>
            <a:prstGeom prst="roundRect">
              <a:avLst>
                <a:gd name="adj" fmla="val 1247"/>
              </a:avLst>
            </a:prstGeom>
            <a:gradFill flip="none" rotWithShape="1">
              <a:gsLst>
                <a:gs pos="0">
                  <a:schemeClr val="bg1"/>
                </a:gs>
                <a:gs pos="100000">
                  <a:srgbClr val="FCF2EB"/>
                </a:gs>
              </a:gsLst>
              <a:lin ang="2700000" scaled="1"/>
              <a:tileRect/>
            </a:gradFill>
            <a:ln w="12700">
              <a:gradFill>
                <a:gsLst>
                  <a:gs pos="0">
                    <a:srgbClr val="E6A171"/>
                  </a:gs>
                  <a:gs pos="100000">
                    <a:srgbClr val="950C13"/>
                  </a:gs>
                </a:gsLst>
                <a:lin ang="5400000" scaled="1"/>
              </a:gradFill>
            </a:ln>
            <a:effectLst>
              <a:outerShdw blurRad="635000" dist="1016000" dir="2700000" sx="80000" sy="8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endParaRPr lang="zh-CN" altLang="en-US" dirty="0"/>
            </a:p>
          </p:txBody>
        </p:sp>
      </p:grpSp>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995362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00" name="文本框 99"/>
          <p:cNvSpPr txBox="1"/>
          <p:nvPr/>
        </p:nvSpPr>
        <p:spPr>
          <a:xfrm>
            <a:off x="-285750" y="371475"/>
            <a:ext cx="9626600"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（一）“十四五”时期的指导思想和十项主要目标</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cxnSp>
        <p:nvCxnSpPr>
          <p:cNvPr id="29" name="直接连接符 28"/>
          <p:cNvCxnSpPr/>
          <p:nvPr/>
        </p:nvCxnSpPr>
        <p:spPr>
          <a:xfrm>
            <a:off x="7359650" y="73770"/>
            <a:ext cx="4346575"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87709" y="73770"/>
            <a:ext cx="4391214"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643255" y="1762125"/>
            <a:ext cx="11261090" cy="4964430"/>
          </a:xfrm>
          <a:prstGeom prst="rect">
            <a:avLst/>
          </a:prstGeom>
          <a:noFill/>
        </p:spPr>
        <p:txBody>
          <a:bodyPr wrap="square" rtlCol="0">
            <a:spAutoFit/>
          </a:bodyPr>
          <a:p>
            <a:pPr indent="711200" fontAlgn="auto">
              <a:lnSpc>
                <a:spcPts val="3800"/>
              </a:lnSpc>
              <a:extLst>
                <a:ext uri="{35155182-B16C-46BC-9424-99874614C6A1}">
                  <wpsdc:indentchars xmlns:wpsdc="http://www.wps.cn/officeDocument/2017/drawingmlCustomData" val="200" checksum="3773799597"/>
                </a:ext>
              </a:extLst>
            </a:pPr>
            <a:r>
              <a:rPr lang="zh-CN" altLang="en-US" sz="2800" b="1">
                <a:latin typeface="黑体" panose="02010609060101010101" charset="-122"/>
                <a:ea typeface="黑体" panose="02010609060101010101" charset="-122"/>
                <a:cs typeface="黑体" panose="02010609060101010101" charset="-122"/>
              </a:rPr>
              <a:t>坚持以习近平新时代中国特色社会主义思想为指导，深入贯彻党的十九届五中全会精神，全面落实习近平总书记关于教育的重要论述和全国教育大会精神，以办人民满意的教育为宗旨，坚持党对教育工作的全面领导，坚持以立德树人、培育英才为根本，坚持以本科教学合格水平评估为抓手，坚持以治理体系建设为关键，坚持以“双师双能型”教师队伍建设为重点，坚持以金专金课、实验实训建设为突破，遵循教育规律，突出教育创新，抓住高等教育发展和山西地方经济转型发展重要机遇，通过5年的努力，将学校建成一所学科优势突出、专业特色鲜明、产教深度融合、校企合作紧密、服务地方经济发展、培养高素质应用型人才的百强民办本科院校。</a:t>
            </a:r>
            <a:endParaRPr lang="zh-CN" altLang="en-US" sz="28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856230" y="1183640"/>
            <a:ext cx="4893945" cy="107632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sym typeface="+mn-ea"/>
              </a:rPr>
              <a:t>1.指导思想</a:t>
            </a:r>
            <a:endParaRPr lang="zh-CN" altLang="en-US" sz="3200" b="1">
              <a:latin typeface="黑体" panose="02010609060101010101" charset="-122"/>
              <a:ea typeface="黑体" panose="02010609060101010101" charset="-122"/>
              <a:cs typeface="黑体" panose="02010609060101010101" charset="-122"/>
            </a:endParaRPr>
          </a:p>
          <a:p>
            <a:endParaRPr lang="zh-CN" altLang="en-US" sz="3200" b="1">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grpSp>
        <p:nvGrpSpPr>
          <p:cNvPr id="5" name="组合 4"/>
          <p:cNvGrpSpPr/>
          <p:nvPr/>
        </p:nvGrpSpPr>
        <p:grpSpPr>
          <a:xfrm>
            <a:off x="469900" y="1252855"/>
            <a:ext cx="11434445" cy="5511165"/>
            <a:chOff x="660399" y="1375265"/>
            <a:chExt cx="4245074" cy="3072130"/>
          </a:xfrm>
        </p:grpSpPr>
        <p:grpSp>
          <p:nvGrpSpPr>
            <p:cNvPr id="6" name="组合 5"/>
            <p:cNvGrpSpPr/>
            <p:nvPr/>
          </p:nvGrpSpPr>
          <p:grpSpPr>
            <a:xfrm>
              <a:off x="852704" y="1375265"/>
              <a:ext cx="513032" cy="463022"/>
              <a:chOff x="8738918" y="1601100"/>
              <a:chExt cx="246288" cy="222280"/>
            </a:xfrm>
          </p:grpSpPr>
          <p:sp>
            <p:nvSpPr>
              <p:cNvPr id="8" name="任意多边形: 形状 8"/>
              <p:cNvSpPr/>
              <p:nvPr/>
            </p:nvSpPr>
            <p:spPr>
              <a:xfrm flipH="1" flipV="1">
                <a:off x="8738918"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sp>
            <p:nvSpPr>
              <p:cNvPr id="11" name="任意多边形: 形状 9"/>
              <p:cNvSpPr/>
              <p:nvPr/>
            </p:nvSpPr>
            <p:spPr>
              <a:xfrm flipH="1" flipV="1">
                <a:off x="8876911"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grpSp>
        <p:sp>
          <p:nvSpPr>
            <p:cNvPr id="12" name="矩形: 圆角 12"/>
            <p:cNvSpPr/>
            <p:nvPr/>
          </p:nvSpPr>
          <p:spPr>
            <a:xfrm>
              <a:off x="660399" y="1716260"/>
              <a:ext cx="4245074" cy="2731135"/>
            </a:xfrm>
            <a:prstGeom prst="roundRect">
              <a:avLst>
                <a:gd name="adj" fmla="val 1247"/>
              </a:avLst>
            </a:prstGeom>
            <a:gradFill flip="none" rotWithShape="1">
              <a:gsLst>
                <a:gs pos="0">
                  <a:schemeClr val="bg1"/>
                </a:gs>
                <a:gs pos="100000">
                  <a:srgbClr val="FCF2EB"/>
                </a:gs>
              </a:gsLst>
              <a:lin ang="2700000" scaled="1"/>
              <a:tileRect/>
            </a:gradFill>
            <a:ln w="12700">
              <a:gradFill>
                <a:gsLst>
                  <a:gs pos="0">
                    <a:srgbClr val="E6A171"/>
                  </a:gs>
                  <a:gs pos="100000">
                    <a:srgbClr val="950C13"/>
                  </a:gs>
                </a:gsLst>
                <a:lin ang="5400000" scaled="1"/>
              </a:gradFill>
            </a:ln>
            <a:effectLst>
              <a:outerShdw blurRad="635000" dist="1016000" dir="2700000" sx="80000" sy="8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endParaRPr lang="zh-CN" altLang="en-US" dirty="0"/>
            </a:p>
          </p:txBody>
        </p:sp>
      </p:grpSp>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995362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00" name="文本框 99"/>
          <p:cNvSpPr txBox="1"/>
          <p:nvPr/>
        </p:nvSpPr>
        <p:spPr>
          <a:xfrm>
            <a:off x="-285750" y="371475"/>
            <a:ext cx="9626600"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（一）“十四五”时期的指导思想和十项主要目标</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cxnSp>
        <p:nvCxnSpPr>
          <p:cNvPr id="29" name="直接连接符 28"/>
          <p:cNvCxnSpPr/>
          <p:nvPr/>
        </p:nvCxnSpPr>
        <p:spPr>
          <a:xfrm>
            <a:off x="7359650" y="73770"/>
            <a:ext cx="4346575"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87709" y="73770"/>
            <a:ext cx="4391214"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69900" y="2006600"/>
            <a:ext cx="11326495" cy="3938270"/>
          </a:xfrm>
          <a:prstGeom prst="rect">
            <a:avLst/>
          </a:prstGeom>
          <a:noFill/>
        </p:spPr>
        <p:txBody>
          <a:bodyPr wrap="square" rtlCol="0">
            <a:spAutoFit/>
          </a:bodyPr>
          <a:p>
            <a:pPr indent="0" fontAlgn="auto">
              <a:lnSpc>
                <a:spcPts val="5000"/>
              </a:lnSpc>
            </a:pPr>
            <a:r>
              <a:rPr lang="zh-CN" altLang="en-US" sz="3200" b="1">
                <a:latin typeface="黑体" panose="02010609060101010101" charset="-122"/>
                <a:ea typeface="黑体" panose="02010609060101010101" charset="-122"/>
                <a:cs typeface="黑体" panose="02010609060101010101" charset="-122"/>
              </a:rPr>
              <a:t>（1）全面加强党的建设</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5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——完成新一届党委换届；</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5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——师生党员数量达到2000人以上规模；</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5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a:t>
            </a:r>
            <a:r>
              <a:rPr lang="zh-CN" altLang="en-US" sz="3200" b="1" spc="-300">
                <a:solidFill>
                  <a:schemeClr val="tx1"/>
                </a:solidFill>
                <a:uFillTx/>
                <a:latin typeface="黑体" panose="02010609060101010101" charset="-122"/>
                <a:ea typeface="黑体" panose="02010609060101010101" charset="-122"/>
                <a:cs typeface="黑体" panose="02010609060101010101" charset="-122"/>
              </a:rPr>
              <a:t>进一步健全党的纪检、组织、宣传、统战等工作部门建设；</a:t>
            </a:r>
            <a:endParaRPr lang="zh-CN" altLang="en-US" sz="3200" b="1" spc="-300">
              <a:solidFill>
                <a:schemeClr val="tx1"/>
              </a:solidFill>
              <a:uFillTx/>
              <a:latin typeface="黑体" panose="02010609060101010101" charset="-122"/>
              <a:ea typeface="黑体" panose="02010609060101010101" charset="-122"/>
              <a:cs typeface="黑体" panose="02010609060101010101" charset="-122"/>
            </a:endParaRPr>
          </a:p>
          <a:p>
            <a:pPr indent="812800" fontAlgn="auto">
              <a:lnSpc>
                <a:spcPts val="5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——全力推进三全育人工作机制；</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5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——全面推进“1421”建设工程。</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633980" y="1249045"/>
            <a:ext cx="4893945" cy="645160"/>
          </a:xfrm>
          <a:prstGeom prst="rect">
            <a:avLst/>
          </a:prstGeom>
          <a:noFill/>
        </p:spPr>
        <p:txBody>
          <a:bodyPr wrap="square" rtlCol="0">
            <a:spAutoFit/>
          </a:bodyPr>
          <a:p>
            <a:r>
              <a:rPr lang="zh-CN" altLang="en-US" sz="3600" b="1">
                <a:latin typeface="黑体" panose="02010609060101010101" charset="-122"/>
                <a:ea typeface="黑体" panose="02010609060101010101" charset="-122"/>
                <a:cs typeface="黑体" panose="02010609060101010101" charset="-122"/>
                <a:sym typeface="+mn-ea"/>
              </a:rPr>
              <a:t>2.十项主要目标</a:t>
            </a:r>
            <a:endParaRPr lang="zh-CN" altLang="en-US" sz="3600" b="1">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995362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00" name="文本框 99"/>
          <p:cNvSpPr txBox="1"/>
          <p:nvPr/>
        </p:nvSpPr>
        <p:spPr>
          <a:xfrm>
            <a:off x="-285750" y="371475"/>
            <a:ext cx="9626600"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（一）“十四五”时期的指导思想和十项主要目标</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grpSp>
        <p:nvGrpSpPr>
          <p:cNvPr id="3" name="组合 2"/>
          <p:cNvGrpSpPr/>
          <p:nvPr/>
        </p:nvGrpSpPr>
        <p:grpSpPr>
          <a:xfrm>
            <a:off x="469900" y="1252855"/>
            <a:ext cx="11434445" cy="5511165"/>
            <a:chOff x="660399" y="1375265"/>
            <a:chExt cx="4245074" cy="3072130"/>
          </a:xfrm>
        </p:grpSpPr>
        <p:grpSp>
          <p:nvGrpSpPr>
            <p:cNvPr id="7" name="组合 6"/>
            <p:cNvGrpSpPr/>
            <p:nvPr/>
          </p:nvGrpSpPr>
          <p:grpSpPr>
            <a:xfrm>
              <a:off x="852704" y="1375265"/>
              <a:ext cx="513032" cy="463022"/>
              <a:chOff x="8738918" y="1601100"/>
              <a:chExt cx="246288" cy="222280"/>
            </a:xfrm>
          </p:grpSpPr>
          <p:sp>
            <p:nvSpPr>
              <p:cNvPr id="9" name="任意多边形: 形状 8"/>
              <p:cNvSpPr/>
              <p:nvPr/>
            </p:nvSpPr>
            <p:spPr>
              <a:xfrm flipH="1" flipV="1">
                <a:off x="8738918"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sp>
            <p:nvSpPr>
              <p:cNvPr id="10" name="任意多边形: 形状 9"/>
              <p:cNvSpPr/>
              <p:nvPr/>
            </p:nvSpPr>
            <p:spPr>
              <a:xfrm flipH="1" flipV="1">
                <a:off x="8876911"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grpSp>
        <p:sp>
          <p:nvSpPr>
            <p:cNvPr id="13" name="矩形: 圆角 12"/>
            <p:cNvSpPr/>
            <p:nvPr/>
          </p:nvSpPr>
          <p:spPr>
            <a:xfrm>
              <a:off x="660399" y="1716260"/>
              <a:ext cx="4245074" cy="2731135"/>
            </a:xfrm>
            <a:prstGeom prst="roundRect">
              <a:avLst>
                <a:gd name="adj" fmla="val 1247"/>
              </a:avLst>
            </a:prstGeom>
            <a:gradFill flip="none" rotWithShape="1">
              <a:gsLst>
                <a:gs pos="0">
                  <a:schemeClr val="bg1"/>
                </a:gs>
                <a:gs pos="100000">
                  <a:srgbClr val="FCF2EB"/>
                </a:gs>
              </a:gsLst>
              <a:lin ang="2700000" scaled="1"/>
              <a:tileRect/>
            </a:gradFill>
            <a:ln w="12700">
              <a:gradFill>
                <a:gsLst>
                  <a:gs pos="0">
                    <a:srgbClr val="E6A171"/>
                  </a:gs>
                  <a:gs pos="100000">
                    <a:srgbClr val="950C13"/>
                  </a:gs>
                </a:gsLst>
                <a:lin ang="5400000" scaled="1"/>
              </a:gradFill>
            </a:ln>
            <a:effectLst>
              <a:outerShdw blurRad="635000" dist="1016000" dir="2700000" sx="80000" sy="8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endParaRPr lang="zh-CN" altLang="en-US" dirty="0"/>
            </a:p>
          </p:txBody>
        </p:sp>
      </p:grpSp>
      <p:cxnSp>
        <p:nvCxnSpPr>
          <p:cNvPr id="29" name="直接连接符 28"/>
          <p:cNvCxnSpPr/>
          <p:nvPr/>
        </p:nvCxnSpPr>
        <p:spPr>
          <a:xfrm>
            <a:off x="7359650" y="73770"/>
            <a:ext cx="4346575"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87709" y="73770"/>
            <a:ext cx="4391214"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69900" y="2126615"/>
            <a:ext cx="11326495" cy="3938270"/>
          </a:xfrm>
          <a:prstGeom prst="rect">
            <a:avLst/>
          </a:prstGeom>
          <a:noFill/>
        </p:spPr>
        <p:txBody>
          <a:bodyPr wrap="square" rtlCol="0">
            <a:spAutoFit/>
          </a:bodyPr>
          <a:p>
            <a:pPr indent="0" fontAlgn="auto">
              <a:lnSpc>
                <a:spcPts val="5000"/>
              </a:lnSpc>
            </a:pPr>
            <a:r>
              <a:rPr lang="zh-CN" altLang="en-US" sz="3200" b="1">
                <a:latin typeface="黑体" panose="02010609060101010101" charset="-122"/>
                <a:ea typeface="黑体" panose="02010609060101010101" charset="-122"/>
                <a:cs typeface="黑体" panose="02010609060101010101" charset="-122"/>
              </a:rPr>
              <a:t>（2）实现本科教育全面提质增效</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5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——办学理念进一步深入人心；</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5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——本科专业数由31个拓展为45个；</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5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——教师人数增长到850人左右；</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5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——本科在校人数由14961人增至16000人左右；</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5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——新增2个不同学科的二级学院。</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633980" y="1249045"/>
            <a:ext cx="4893945" cy="645160"/>
          </a:xfrm>
          <a:prstGeom prst="rect">
            <a:avLst/>
          </a:prstGeom>
          <a:noFill/>
        </p:spPr>
        <p:txBody>
          <a:bodyPr wrap="square" rtlCol="0">
            <a:spAutoFit/>
          </a:bodyPr>
          <a:p>
            <a:r>
              <a:rPr lang="zh-CN" altLang="en-US" sz="3600" b="1">
                <a:latin typeface="黑体" panose="02010609060101010101" charset="-122"/>
                <a:ea typeface="黑体" panose="02010609060101010101" charset="-122"/>
                <a:cs typeface="黑体" panose="02010609060101010101" charset="-122"/>
                <a:sym typeface="+mn-ea"/>
              </a:rPr>
              <a:t>2.十项主要目标</a:t>
            </a:r>
            <a:endParaRPr lang="zh-CN" altLang="en-US" sz="3600" b="1">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7325"/>
            <a:ext cx="995362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00" name="文本框 99"/>
          <p:cNvSpPr txBox="1"/>
          <p:nvPr/>
        </p:nvSpPr>
        <p:spPr>
          <a:xfrm>
            <a:off x="-285750" y="371475"/>
            <a:ext cx="9626600"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（一）“十四五”时期的指导思想和十项主要目标</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grpSp>
        <p:nvGrpSpPr>
          <p:cNvPr id="3" name="组合 2"/>
          <p:cNvGrpSpPr/>
          <p:nvPr/>
        </p:nvGrpSpPr>
        <p:grpSpPr>
          <a:xfrm>
            <a:off x="469900" y="1137285"/>
            <a:ext cx="11434445" cy="5626735"/>
            <a:chOff x="660399" y="1375265"/>
            <a:chExt cx="4245074" cy="3072130"/>
          </a:xfrm>
        </p:grpSpPr>
        <p:grpSp>
          <p:nvGrpSpPr>
            <p:cNvPr id="7" name="组合 6"/>
            <p:cNvGrpSpPr/>
            <p:nvPr/>
          </p:nvGrpSpPr>
          <p:grpSpPr>
            <a:xfrm>
              <a:off x="852704" y="1375265"/>
              <a:ext cx="513032" cy="463022"/>
              <a:chOff x="8738918" y="1601100"/>
              <a:chExt cx="246288" cy="222280"/>
            </a:xfrm>
          </p:grpSpPr>
          <p:sp>
            <p:nvSpPr>
              <p:cNvPr id="9" name="任意多边形: 形状 8"/>
              <p:cNvSpPr/>
              <p:nvPr/>
            </p:nvSpPr>
            <p:spPr>
              <a:xfrm flipH="1" flipV="1">
                <a:off x="8738918"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sp>
            <p:nvSpPr>
              <p:cNvPr id="10" name="任意多边形: 形状 9"/>
              <p:cNvSpPr/>
              <p:nvPr/>
            </p:nvSpPr>
            <p:spPr>
              <a:xfrm flipH="1" flipV="1">
                <a:off x="8876911"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grpSp>
        <p:sp>
          <p:nvSpPr>
            <p:cNvPr id="13" name="矩形: 圆角 12"/>
            <p:cNvSpPr/>
            <p:nvPr/>
          </p:nvSpPr>
          <p:spPr>
            <a:xfrm>
              <a:off x="660399" y="1716260"/>
              <a:ext cx="4245074" cy="2731135"/>
            </a:xfrm>
            <a:prstGeom prst="roundRect">
              <a:avLst>
                <a:gd name="adj" fmla="val 1247"/>
              </a:avLst>
            </a:prstGeom>
            <a:gradFill flip="none" rotWithShape="1">
              <a:gsLst>
                <a:gs pos="0">
                  <a:schemeClr val="bg1"/>
                </a:gs>
                <a:gs pos="100000">
                  <a:srgbClr val="FCF2EB"/>
                </a:gs>
              </a:gsLst>
              <a:lin ang="2700000" scaled="1"/>
              <a:tileRect/>
            </a:gradFill>
            <a:ln w="12700">
              <a:gradFill>
                <a:gsLst>
                  <a:gs pos="0">
                    <a:srgbClr val="E6A171"/>
                  </a:gs>
                  <a:gs pos="100000">
                    <a:srgbClr val="950C13"/>
                  </a:gs>
                </a:gsLst>
                <a:lin ang="5400000" scaled="1"/>
              </a:gradFill>
            </a:ln>
            <a:effectLst>
              <a:outerShdw blurRad="635000" dist="1016000" dir="2700000" sx="80000" sy="8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endParaRPr lang="zh-CN" altLang="en-US" dirty="0"/>
            </a:p>
          </p:txBody>
        </p:sp>
      </p:grpSp>
      <p:cxnSp>
        <p:nvCxnSpPr>
          <p:cNvPr id="29" name="直接连接符 28"/>
          <p:cNvCxnSpPr/>
          <p:nvPr/>
        </p:nvCxnSpPr>
        <p:spPr>
          <a:xfrm>
            <a:off x="7359650" y="73770"/>
            <a:ext cx="4346575"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87709" y="73770"/>
            <a:ext cx="4391214"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69900" y="1832610"/>
            <a:ext cx="11434445" cy="4900295"/>
          </a:xfrm>
          <a:prstGeom prst="rect">
            <a:avLst/>
          </a:prstGeom>
          <a:noFill/>
        </p:spPr>
        <p:txBody>
          <a:bodyPr wrap="square" rtlCol="0">
            <a:spAutoFit/>
          </a:bodyPr>
          <a:p>
            <a:pPr indent="0" fontAlgn="auto">
              <a:lnSpc>
                <a:spcPts val="3500"/>
              </a:lnSpc>
            </a:pPr>
            <a:r>
              <a:rPr lang="zh-CN" altLang="en-US" sz="3200" b="1">
                <a:latin typeface="黑体" panose="02010609060101010101" charset="-122"/>
                <a:ea typeface="黑体" panose="02010609060101010101" charset="-122"/>
                <a:cs typeface="黑体" panose="02010609060101010101" charset="-122"/>
              </a:rPr>
              <a:t>（3）实现学科建设水平全面提升</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34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——进一步拓展和加强新工科专业建设；</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34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——组建8-10个具有稳定研究方向的高水平学科团队，每个学院（部）打造一个高质量的学科团队；</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34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——省级精品课程数量增加到10门以上，每个学院（部）不少于1门；实现国家级一流课程、精品课程零的突破；</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34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——到“十四五”末，科研经费累计突破1000万元；</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34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——着力建成3-5个省级科技创新平台；</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34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——着力建成1-2个省级教学虚拟仿真实验室；</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34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——着力健成4个标准化智慧教室；</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34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——着力建成1-2个省级实验教学示范中心。</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667000" y="1204595"/>
            <a:ext cx="4893945" cy="645160"/>
          </a:xfrm>
          <a:prstGeom prst="rect">
            <a:avLst/>
          </a:prstGeom>
          <a:noFill/>
        </p:spPr>
        <p:txBody>
          <a:bodyPr wrap="square" rtlCol="0">
            <a:spAutoFit/>
          </a:bodyPr>
          <a:p>
            <a:r>
              <a:rPr lang="zh-CN" altLang="en-US" sz="3600" b="1">
                <a:latin typeface="黑体" panose="02010609060101010101" charset="-122"/>
                <a:ea typeface="黑体" panose="02010609060101010101" charset="-122"/>
                <a:cs typeface="黑体" panose="02010609060101010101" charset="-122"/>
                <a:sym typeface="+mn-ea"/>
              </a:rPr>
              <a:t>2.十项主要目标</a:t>
            </a:r>
            <a:endParaRPr lang="zh-CN" altLang="en-US" sz="3600" b="1">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995362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00" name="文本框 99"/>
          <p:cNvSpPr txBox="1"/>
          <p:nvPr/>
        </p:nvSpPr>
        <p:spPr>
          <a:xfrm>
            <a:off x="-285750" y="371475"/>
            <a:ext cx="9626600"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（一）“十四五”时期的指导思想和十项主要目标</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grpSp>
        <p:nvGrpSpPr>
          <p:cNvPr id="3" name="组合 2"/>
          <p:cNvGrpSpPr/>
          <p:nvPr/>
        </p:nvGrpSpPr>
        <p:grpSpPr>
          <a:xfrm>
            <a:off x="469900" y="1252855"/>
            <a:ext cx="11434445" cy="5511165"/>
            <a:chOff x="660399" y="1375265"/>
            <a:chExt cx="4245074" cy="3072130"/>
          </a:xfrm>
        </p:grpSpPr>
        <p:grpSp>
          <p:nvGrpSpPr>
            <p:cNvPr id="7" name="组合 6"/>
            <p:cNvGrpSpPr/>
            <p:nvPr/>
          </p:nvGrpSpPr>
          <p:grpSpPr>
            <a:xfrm>
              <a:off x="852704" y="1375265"/>
              <a:ext cx="513032" cy="463022"/>
              <a:chOff x="8738918" y="1601100"/>
              <a:chExt cx="246288" cy="222280"/>
            </a:xfrm>
          </p:grpSpPr>
          <p:sp>
            <p:nvSpPr>
              <p:cNvPr id="9" name="任意多边形: 形状 8"/>
              <p:cNvSpPr/>
              <p:nvPr/>
            </p:nvSpPr>
            <p:spPr>
              <a:xfrm flipH="1" flipV="1">
                <a:off x="8738918"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sp>
            <p:nvSpPr>
              <p:cNvPr id="10" name="任意多边形: 形状 9"/>
              <p:cNvSpPr/>
              <p:nvPr/>
            </p:nvSpPr>
            <p:spPr>
              <a:xfrm flipH="1" flipV="1">
                <a:off x="8876911"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grpSp>
        <p:sp>
          <p:nvSpPr>
            <p:cNvPr id="13" name="矩形: 圆角 12"/>
            <p:cNvSpPr/>
            <p:nvPr/>
          </p:nvSpPr>
          <p:spPr>
            <a:xfrm>
              <a:off x="660399" y="1716260"/>
              <a:ext cx="4245074" cy="2731135"/>
            </a:xfrm>
            <a:prstGeom prst="roundRect">
              <a:avLst>
                <a:gd name="adj" fmla="val 1247"/>
              </a:avLst>
            </a:prstGeom>
            <a:gradFill flip="none" rotWithShape="1">
              <a:gsLst>
                <a:gs pos="0">
                  <a:schemeClr val="bg1"/>
                </a:gs>
                <a:gs pos="100000">
                  <a:srgbClr val="FCF2EB"/>
                </a:gs>
              </a:gsLst>
              <a:lin ang="2700000" scaled="1"/>
              <a:tileRect/>
            </a:gradFill>
            <a:ln w="12700">
              <a:gradFill>
                <a:gsLst>
                  <a:gs pos="0">
                    <a:srgbClr val="E6A171"/>
                  </a:gs>
                  <a:gs pos="100000">
                    <a:srgbClr val="950C13"/>
                  </a:gs>
                </a:gsLst>
                <a:lin ang="5400000" scaled="1"/>
              </a:gradFill>
            </a:ln>
            <a:effectLst>
              <a:outerShdw blurRad="635000" dist="1016000" dir="2700000" sx="80000" sy="8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endParaRPr lang="zh-CN" altLang="en-US" dirty="0"/>
            </a:p>
          </p:txBody>
        </p:sp>
      </p:grpSp>
      <p:cxnSp>
        <p:nvCxnSpPr>
          <p:cNvPr id="29" name="直接连接符 28"/>
          <p:cNvCxnSpPr/>
          <p:nvPr/>
        </p:nvCxnSpPr>
        <p:spPr>
          <a:xfrm>
            <a:off x="7359650" y="73770"/>
            <a:ext cx="4346575"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87709" y="73770"/>
            <a:ext cx="4391214"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69900" y="1894205"/>
            <a:ext cx="11326495" cy="4912995"/>
          </a:xfrm>
          <a:prstGeom prst="rect">
            <a:avLst/>
          </a:prstGeom>
          <a:noFill/>
        </p:spPr>
        <p:txBody>
          <a:bodyPr wrap="square" rtlCol="0">
            <a:spAutoFit/>
          </a:bodyPr>
          <a:p>
            <a:pPr indent="0" fontAlgn="auto">
              <a:lnSpc>
                <a:spcPts val="4000"/>
              </a:lnSpc>
            </a:pPr>
            <a:r>
              <a:rPr lang="zh-CN" altLang="en-US" sz="3200" b="1">
                <a:latin typeface="黑体" panose="02010609060101010101" charset="-122"/>
                <a:ea typeface="黑体" panose="02010609060101010101" charset="-122"/>
                <a:cs typeface="黑体" panose="02010609060101010101" charset="-122"/>
              </a:rPr>
              <a:t>（4）实现人才培养水平全面提升</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——完善“三位一体”“四方评教”的教学质量监控体系；</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——加强教师发展中心建设，提高教师师德师风水平和业务水平；</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——建设高素质的“双师双能型”教师队伍；</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——建设充实百名专家教授团队伍；</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——青年教师博士率达到6%以上；</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——副高以上职称教师达到35%以上；</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——提高学生综合素质，实现人人一专多能。</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633980" y="1249045"/>
            <a:ext cx="4893945" cy="645160"/>
          </a:xfrm>
          <a:prstGeom prst="rect">
            <a:avLst/>
          </a:prstGeom>
          <a:noFill/>
        </p:spPr>
        <p:txBody>
          <a:bodyPr wrap="square" rtlCol="0">
            <a:spAutoFit/>
          </a:bodyPr>
          <a:p>
            <a:r>
              <a:rPr lang="zh-CN" altLang="en-US" sz="3600" b="1">
                <a:latin typeface="黑体" panose="02010609060101010101" charset="-122"/>
                <a:ea typeface="黑体" panose="02010609060101010101" charset="-122"/>
                <a:cs typeface="黑体" panose="02010609060101010101" charset="-122"/>
                <a:sym typeface="+mn-ea"/>
              </a:rPr>
              <a:t>2.十项主要目标</a:t>
            </a:r>
            <a:endParaRPr lang="zh-CN" altLang="en-US" sz="3600" b="1">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995362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00" name="文本框 99"/>
          <p:cNvSpPr txBox="1"/>
          <p:nvPr/>
        </p:nvSpPr>
        <p:spPr>
          <a:xfrm>
            <a:off x="-285750" y="371475"/>
            <a:ext cx="9626600"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（一）“十四五”时期的指导思想和十项主要目标</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grpSp>
        <p:nvGrpSpPr>
          <p:cNvPr id="3" name="组合 2"/>
          <p:cNvGrpSpPr/>
          <p:nvPr/>
        </p:nvGrpSpPr>
        <p:grpSpPr>
          <a:xfrm>
            <a:off x="469900" y="1254125"/>
            <a:ext cx="11610340" cy="5511165"/>
            <a:chOff x="660399" y="1375265"/>
            <a:chExt cx="4245074" cy="3072130"/>
          </a:xfrm>
        </p:grpSpPr>
        <p:grpSp>
          <p:nvGrpSpPr>
            <p:cNvPr id="7" name="组合 6"/>
            <p:cNvGrpSpPr/>
            <p:nvPr/>
          </p:nvGrpSpPr>
          <p:grpSpPr>
            <a:xfrm>
              <a:off x="852704" y="1375265"/>
              <a:ext cx="513032" cy="463022"/>
              <a:chOff x="8738918" y="1601100"/>
              <a:chExt cx="246288" cy="222280"/>
            </a:xfrm>
          </p:grpSpPr>
          <p:sp>
            <p:nvSpPr>
              <p:cNvPr id="9" name="任意多边形: 形状 8"/>
              <p:cNvSpPr/>
              <p:nvPr/>
            </p:nvSpPr>
            <p:spPr>
              <a:xfrm flipH="1" flipV="1">
                <a:off x="8738918"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sp>
            <p:nvSpPr>
              <p:cNvPr id="10" name="任意多边形: 形状 9"/>
              <p:cNvSpPr/>
              <p:nvPr/>
            </p:nvSpPr>
            <p:spPr>
              <a:xfrm flipH="1" flipV="1">
                <a:off x="8876911"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grpSp>
        <p:sp>
          <p:nvSpPr>
            <p:cNvPr id="13" name="矩形: 圆角 12"/>
            <p:cNvSpPr/>
            <p:nvPr/>
          </p:nvSpPr>
          <p:spPr>
            <a:xfrm>
              <a:off x="660399" y="1716260"/>
              <a:ext cx="4245074" cy="2731135"/>
            </a:xfrm>
            <a:prstGeom prst="roundRect">
              <a:avLst>
                <a:gd name="adj" fmla="val 1247"/>
              </a:avLst>
            </a:prstGeom>
            <a:gradFill flip="none" rotWithShape="1">
              <a:gsLst>
                <a:gs pos="0">
                  <a:schemeClr val="bg1"/>
                </a:gs>
                <a:gs pos="100000">
                  <a:srgbClr val="FCF2EB"/>
                </a:gs>
              </a:gsLst>
              <a:lin ang="2700000" scaled="1"/>
              <a:tileRect/>
            </a:gradFill>
            <a:ln w="12700">
              <a:gradFill>
                <a:gsLst>
                  <a:gs pos="0">
                    <a:srgbClr val="E6A171"/>
                  </a:gs>
                  <a:gs pos="100000">
                    <a:srgbClr val="950C13"/>
                  </a:gs>
                </a:gsLst>
                <a:lin ang="5400000" scaled="1"/>
              </a:gradFill>
            </a:ln>
            <a:effectLst>
              <a:outerShdw blurRad="635000" dist="1016000" dir="2700000" sx="80000" sy="8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endParaRPr lang="zh-CN" altLang="en-US" dirty="0"/>
            </a:p>
          </p:txBody>
        </p:sp>
      </p:grpSp>
      <p:cxnSp>
        <p:nvCxnSpPr>
          <p:cNvPr id="29" name="直接连接符 28"/>
          <p:cNvCxnSpPr/>
          <p:nvPr/>
        </p:nvCxnSpPr>
        <p:spPr>
          <a:xfrm>
            <a:off x="7359650" y="73770"/>
            <a:ext cx="4346575"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87709" y="73770"/>
            <a:ext cx="4391214"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32435" y="2115820"/>
            <a:ext cx="11326495" cy="3861435"/>
          </a:xfrm>
          <a:prstGeom prst="rect">
            <a:avLst/>
          </a:prstGeom>
          <a:noFill/>
        </p:spPr>
        <p:txBody>
          <a:bodyPr wrap="square" rtlCol="0">
            <a:spAutoFit/>
          </a:bodyPr>
          <a:p>
            <a:pPr indent="0" fontAlgn="auto">
              <a:lnSpc>
                <a:spcPts val="4200"/>
              </a:lnSpc>
            </a:pPr>
            <a:r>
              <a:rPr lang="zh-CN" altLang="en-US" sz="3200" b="1">
                <a:latin typeface="黑体" panose="02010609060101010101" charset="-122"/>
                <a:ea typeface="黑体" panose="02010609060101010101" charset="-122"/>
                <a:cs typeface="黑体" panose="02010609060101010101" charset="-122"/>
              </a:rPr>
              <a:t>（5）推动学生管理水平全面提升</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——围绕“关爱每一位学生，关爱学生的一生”理念，以服务学生发展为中心，从管理型走向赋能型；</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——三全育人、五育并举，将通识教育、专业教育、实践教育、创业创新教育融入学生专业学习和个人发展的培养体系中；</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——配强辅导员、班主任队伍，优化学生干部队伍；</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——提升资助服务水平，完善“一生一策”帮扶体系；</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633980" y="1249045"/>
            <a:ext cx="4893945" cy="645160"/>
          </a:xfrm>
          <a:prstGeom prst="rect">
            <a:avLst/>
          </a:prstGeom>
          <a:noFill/>
        </p:spPr>
        <p:txBody>
          <a:bodyPr wrap="square" rtlCol="0">
            <a:spAutoFit/>
          </a:bodyPr>
          <a:p>
            <a:r>
              <a:rPr lang="zh-CN" altLang="en-US" sz="3600" b="1">
                <a:latin typeface="黑体" panose="02010609060101010101" charset="-122"/>
                <a:ea typeface="黑体" panose="02010609060101010101" charset="-122"/>
                <a:cs typeface="黑体" panose="02010609060101010101" charset="-122"/>
                <a:sym typeface="+mn-ea"/>
              </a:rPr>
              <a:t>2.十项主要目标</a:t>
            </a:r>
            <a:endParaRPr lang="zh-CN" altLang="en-US" sz="3600" b="1">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995362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00" name="文本框 99"/>
          <p:cNvSpPr txBox="1"/>
          <p:nvPr/>
        </p:nvSpPr>
        <p:spPr>
          <a:xfrm>
            <a:off x="-285750" y="371475"/>
            <a:ext cx="9626600"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（一）“十四五”时期的指导思想和十项主要目标</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grpSp>
        <p:nvGrpSpPr>
          <p:cNvPr id="3" name="组合 2"/>
          <p:cNvGrpSpPr/>
          <p:nvPr/>
        </p:nvGrpSpPr>
        <p:grpSpPr>
          <a:xfrm>
            <a:off x="469900" y="1254125"/>
            <a:ext cx="11610340" cy="5511165"/>
            <a:chOff x="660399" y="1375265"/>
            <a:chExt cx="4245074" cy="3072130"/>
          </a:xfrm>
        </p:grpSpPr>
        <p:grpSp>
          <p:nvGrpSpPr>
            <p:cNvPr id="7" name="组合 6"/>
            <p:cNvGrpSpPr/>
            <p:nvPr/>
          </p:nvGrpSpPr>
          <p:grpSpPr>
            <a:xfrm>
              <a:off x="852704" y="1375265"/>
              <a:ext cx="513032" cy="463022"/>
              <a:chOff x="8738918" y="1601100"/>
              <a:chExt cx="246288" cy="222280"/>
            </a:xfrm>
          </p:grpSpPr>
          <p:sp>
            <p:nvSpPr>
              <p:cNvPr id="9" name="任意多边形: 形状 8"/>
              <p:cNvSpPr/>
              <p:nvPr/>
            </p:nvSpPr>
            <p:spPr>
              <a:xfrm flipH="1" flipV="1">
                <a:off x="8738918"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sp>
            <p:nvSpPr>
              <p:cNvPr id="10" name="任意多边形: 形状 9"/>
              <p:cNvSpPr/>
              <p:nvPr/>
            </p:nvSpPr>
            <p:spPr>
              <a:xfrm flipH="1" flipV="1">
                <a:off x="8876911"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grpSp>
        <p:sp>
          <p:nvSpPr>
            <p:cNvPr id="13" name="矩形: 圆角 12"/>
            <p:cNvSpPr/>
            <p:nvPr/>
          </p:nvSpPr>
          <p:spPr>
            <a:xfrm>
              <a:off x="660399" y="1716260"/>
              <a:ext cx="4245074" cy="2731135"/>
            </a:xfrm>
            <a:prstGeom prst="roundRect">
              <a:avLst>
                <a:gd name="adj" fmla="val 1247"/>
              </a:avLst>
            </a:prstGeom>
            <a:gradFill flip="none" rotWithShape="1">
              <a:gsLst>
                <a:gs pos="0">
                  <a:schemeClr val="bg1"/>
                </a:gs>
                <a:gs pos="100000">
                  <a:srgbClr val="FCF2EB"/>
                </a:gs>
              </a:gsLst>
              <a:lin ang="2700000" scaled="1"/>
              <a:tileRect/>
            </a:gradFill>
            <a:ln w="12700">
              <a:gradFill>
                <a:gsLst>
                  <a:gs pos="0">
                    <a:srgbClr val="E6A171"/>
                  </a:gs>
                  <a:gs pos="100000">
                    <a:srgbClr val="950C13"/>
                  </a:gs>
                </a:gsLst>
                <a:lin ang="5400000" scaled="1"/>
              </a:gradFill>
            </a:ln>
            <a:effectLst>
              <a:outerShdw blurRad="635000" dist="1016000" dir="2700000" sx="80000" sy="8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endParaRPr lang="zh-CN" altLang="en-US" dirty="0"/>
            </a:p>
          </p:txBody>
        </p:sp>
      </p:grpSp>
      <p:cxnSp>
        <p:nvCxnSpPr>
          <p:cNvPr id="29" name="直接连接符 28"/>
          <p:cNvCxnSpPr/>
          <p:nvPr/>
        </p:nvCxnSpPr>
        <p:spPr>
          <a:xfrm>
            <a:off x="7359650" y="73770"/>
            <a:ext cx="4346575"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87709" y="73770"/>
            <a:ext cx="4391214"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32435" y="2115820"/>
            <a:ext cx="11326495" cy="4399915"/>
          </a:xfrm>
          <a:prstGeom prst="rect">
            <a:avLst/>
          </a:prstGeom>
          <a:noFill/>
        </p:spPr>
        <p:txBody>
          <a:bodyPr wrap="square" rtlCol="0">
            <a:spAutoFit/>
          </a:bodyPr>
          <a:p>
            <a:pPr indent="0" fontAlgn="auto">
              <a:lnSpc>
                <a:spcPts val="4200"/>
              </a:lnSpc>
            </a:pPr>
            <a:r>
              <a:rPr lang="zh-CN" altLang="en-US" sz="3200" b="1">
                <a:latin typeface="黑体" panose="02010609060101010101" charset="-122"/>
                <a:ea typeface="黑体" panose="02010609060101010101" charset="-122"/>
                <a:cs typeface="黑体" panose="02010609060101010101" charset="-122"/>
              </a:rPr>
              <a:t>（5）推动学生管理水平全面提升</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——加强学风建设，打造书香校园，评选出书香学院、书香班级、书香园丁、书香学士；</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——快速推进第二课堂建设，为学生一专多能做好铺垫；</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——加强学生社团建设，鼓励发展学习型社团，确保各类社团健康向上；</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——构建大学生心理健康教育体系，提升大学生心理健康教育水平。</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633980" y="1249045"/>
            <a:ext cx="4893945" cy="645160"/>
          </a:xfrm>
          <a:prstGeom prst="rect">
            <a:avLst/>
          </a:prstGeom>
          <a:noFill/>
        </p:spPr>
        <p:txBody>
          <a:bodyPr wrap="square" rtlCol="0">
            <a:spAutoFit/>
          </a:bodyPr>
          <a:p>
            <a:r>
              <a:rPr lang="zh-CN" altLang="en-US" sz="3600" b="1">
                <a:latin typeface="黑体" panose="02010609060101010101" charset="-122"/>
                <a:ea typeface="黑体" panose="02010609060101010101" charset="-122"/>
                <a:cs typeface="黑体" panose="02010609060101010101" charset="-122"/>
                <a:sym typeface="+mn-ea"/>
              </a:rPr>
              <a:t>2.十项主要目标</a:t>
            </a:r>
            <a:endParaRPr lang="zh-CN" altLang="en-US" sz="3600" b="1">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995362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00" name="文本框 99"/>
          <p:cNvSpPr txBox="1"/>
          <p:nvPr/>
        </p:nvSpPr>
        <p:spPr>
          <a:xfrm>
            <a:off x="-285750" y="371475"/>
            <a:ext cx="9626600"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（一）“十四五”时期的指导思想和十项主要目标</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grpSp>
        <p:nvGrpSpPr>
          <p:cNvPr id="3" name="组合 2"/>
          <p:cNvGrpSpPr/>
          <p:nvPr/>
        </p:nvGrpSpPr>
        <p:grpSpPr>
          <a:xfrm>
            <a:off x="469900" y="1252855"/>
            <a:ext cx="11434445" cy="5511165"/>
            <a:chOff x="660399" y="1375265"/>
            <a:chExt cx="4245074" cy="3072130"/>
          </a:xfrm>
        </p:grpSpPr>
        <p:grpSp>
          <p:nvGrpSpPr>
            <p:cNvPr id="7" name="组合 6"/>
            <p:cNvGrpSpPr/>
            <p:nvPr/>
          </p:nvGrpSpPr>
          <p:grpSpPr>
            <a:xfrm>
              <a:off x="852704" y="1375265"/>
              <a:ext cx="513032" cy="463022"/>
              <a:chOff x="8738918" y="1601100"/>
              <a:chExt cx="246288" cy="222280"/>
            </a:xfrm>
          </p:grpSpPr>
          <p:sp>
            <p:nvSpPr>
              <p:cNvPr id="9" name="任意多边形: 形状 8"/>
              <p:cNvSpPr/>
              <p:nvPr/>
            </p:nvSpPr>
            <p:spPr>
              <a:xfrm flipH="1" flipV="1">
                <a:off x="8738918"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sp>
            <p:nvSpPr>
              <p:cNvPr id="10" name="任意多边形: 形状 9"/>
              <p:cNvSpPr/>
              <p:nvPr/>
            </p:nvSpPr>
            <p:spPr>
              <a:xfrm flipH="1" flipV="1">
                <a:off x="8876911"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grpSp>
        <p:sp>
          <p:nvSpPr>
            <p:cNvPr id="13" name="矩形: 圆角 12"/>
            <p:cNvSpPr/>
            <p:nvPr/>
          </p:nvSpPr>
          <p:spPr>
            <a:xfrm>
              <a:off x="660399" y="1716260"/>
              <a:ext cx="4245074" cy="2731135"/>
            </a:xfrm>
            <a:prstGeom prst="roundRect">
              <a:avLst>
                <a:gd name="adj" fmla="val 1247"/>
              </a:avLst>
            </a:prstGeom>
            <a:gradFill flip="none" rotWithShape="1">
              <a:gsLst>
                <a:gs pos="0">
                  <a:schemeClr val="bg1"/>
                </a:gs>
                <a:gs pos="100000">
                  <a:srgbClr val="FCF2EB"/>
                </a:gs>
              </a:gsLst>
              <a:lin ang="2700000" scaled="1"/>
              <a:tileRect/>
            </a:gradFill>
            <a:ln w="12700">
              <a:gradFill>
                <a:gsLst>
                  <a:gs pos="0">
                    <a:srgbClr val="E6A171"/>
                  </a:gs>
                  <a:gs pos="100000">
                    <a:srgbClr val="950C13"/>
                  </a:gs>
                </a:gsLst>
                <a:lin ang="5400000" scaled="1"/>
              </a:gradFill>
            </a:ln>
            <a:effectLst>
              <a:outerShdw blurRad="635000" dist="1016000" dir="2700000" sx="80000" sy="8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endParaRPr lang="zh-CN" altLang="en-US" dirty="0"/>
            </a:p>
          </p:txBody>
        </p:sp>
      </p:grpSp>
      <p:cxnSp>
        <p:nvCxnSpPr>
          <p:cNvPr id="29" name="直接连接符 28"/>
          <p:cNvCxnSpPr/>
          <p:nvPr/>
        </p:nvCxnSpPr>
        <p:spPr>
          <a:xfrm>
            <a:off x="7359650" y="73770"/>
            <a:ext cx="4346575"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87709" y="73770"/>
            <a:ext cx="4391214"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670560" y="2199640"/>
            <a:ext cx="11326495" cy="3489325"/>
          </a:xfrm>
          <a:prstGeom prst="rect">
            <a:avLst/>
          </a:prstGeom>
          <a:noFill/>
        </p:spPr>
        <p:txBody>
          <a:bodyPr wrap="square" rtlCol="0">
            <a:spAutoFit/>
          </a:bodyPr>
          <a:p>
            <a:pPr indent="0" fontAlgn="auto">
              <a:lnSpc>
                <a:spcPts val="5300"/>
              </a:lnSpc>
            </a:pPr>
            <a:r>
              <a:rPr lang="zh-CN" altLang="en-US" sz="3200" b="1">
                <a:latin typeface="黑体" panose="02010609060101010101" charset="-122"/>
                <a:ea typeface="黑体" panose="02010609060101010101" charset="-122"/>
                <a:cs typeface="黑体" panose="02010609060101010101" charset="-122"/>
              </a:rPr>
              <a:t>（6）实现招生就业质量不断提升</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53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——培育优质生源基地，重点提升生源质量；</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53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——高考录取向高分倾斜，向高技能考生倾斜；</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53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——完善就业信息预报、预测体系，提高就业质量；</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53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a:t>
            </a:r>
            <a:r>
              <a:rPr lang="zh-CN" altLang="en-US" sz="3200" b="1" spc="-300">
                <a:solidFill>
                  <a:schemeClr val="tx1"/>
                </a:solidFill>
                <a:uFillTx/>
                <a:latin typeface="黑体" panose="02010609060101010101" charset="-122"/>
                <a:ea typeface="黑体" panose="02010609060101010101" charset="-122"/>
                <a:cs typeface="黑体" panose="02010609060101010101" charset="-122"/>
              </a:rPr>
              <a:t>优化毕业生信息跟踪系统，全面了解毕业生的发展动态。</a:t>
            </a:r>
            <a:endParaRPr lang="zh-CN" altLang="en-US" sz="3200" b="1" spc="-300">
              <a:solidFill>
                <a:schemeClr val="tx1"/>
              </a:solidFill>
              <a:uFillTx/>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633980" y="1249045"/>
            <a:ext cx="4893945" cy="645160"/>
          </a:xfrm>
          <a:prstGeom prst="rect">
            <a:avLst/>
          </a:prstGeom>
          <a:noFill/>
        </p:spPr>
        <p:txBody>
          <a:bodyPr wrap="square" rtlCol="0">
            <a:spAutoFit/>
          </a:bodyPr>
          <a:p>
            <a:r>
              <a:rPr lang="zh-CN" altLang="en-US" sz="3600" b="1">
                <a:latin typeface="黑体" panose="02010609060101010101" charset="-122"/>
                <a:ea typeface="黑体" panose="02010609060101010101" charset="-122"/>
                <a:cs typeface="黑体" panose="02010609060101010101" charset="-122"/>
                <a:sym typeface="+mn-ea"/>
              </a:rPr>
              <a:t>2.十项主要目标</a:t>
            </a:r>
            <a:endParaRPr lang="zh-CN" altLang="en-US" sz="3600" b="1">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995362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00" name="文本框 99"/>
          <p:cNvSpPr txBox="1"/>
          <p:nvPr/>
        </p:nvSpPr>
        <p:spPr>
          <a:xfrm>
            <a:off x="-285750" y="371475"/>
            <a:ext cx="9626600"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（一）“十四五”时期的指导思想和十项主要目标</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grpSp>
        <p:nvGrpSpPr>
          <p:cNvPr id="3" name="组合 2"/>
          <p:cNvGrpSpPr/>
          <p:nvPr/>
        </p:nvGrpSpPr>
        <p:grpSpPr>
          <a:xfrm>
            <a:off x="469900" y="1252855"/>
            <a:ext cx="11434445" cy="5511165"/>
            <a:chOff x="660399" y="1375265"/>
            <a:chExt cx="4245074" cy="3072130"/>
          </a:xfrm>
        </p:grpSpPr>
        <p:grpSp>
          <p:nvGrpSpPr>
            <p:cNvPr id="7" name="组合 6"/>
            <p:cNvGrpSpPr/>
            <p:nvPr/>
          </p:nvGrpSpPr>
          <p:grpSpPr>
            <a:xfrm>
              <a:off x="852704" y="1375265"/>
              <a:ext cx="513032" cy="463022"/>
              <a:chOff x="8738918" y="1601100"/>
              <a:chExt cx="246288" cy="222280"/>
            </a:xfrm>
          </p:grpSpPr>
          <p:sp>
            <p:nvSpPr>
              <p:cNvPr id="9" name="任意多边形: 形状 8"/>
              <p:cNvSpPr/>
              <p:nvPr/>
            </p:nvSpPr>
            <p:spPr>
              <a:xfrm flipH="1" flipV="1">
                <a:off x="8738918"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sp>
            <p:nvSpPr>
              <p:cNvPr id="10" name="任意多边形: 形状 9"/>
              <p:cNvSpPr/>
              <p:nvPr/>
            </p:nvSpPr>
            <p:spPr>
              <a:xfrm flipH="1" flipV="1">
                <a:off x="8876911"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grpSp>
        <p:sp>
          <p:nvSpPr>
            <p:cNvPr id="13" name="矩形: 圆角 12"/>
            <p:cNvSpPr/>
            <p:nvPr/>
          </p:nvSpPr>
          <p:spPr>
            <a:xfrm>
              <a:off x="660399" y="1716260"/>
              <a:ext cx="4245074" cy="2731135"/>
            </a:xfrm>
            <a:prstGeom prst="roundRect">
              <a:avLst>
                <a:gd name="adj" fmla="val 1247"/>
              </a:avLst>
            </a:prstGeom>
            <a:gradFill flip="none" rotWithShape="1">
              <a:gsLst>
                <a:gs pos="0">
                  <a:schemeClr val="bg1"/>
                </a:gs>
                <a:gs pos="100000">
                  <a:srgbClr val="FCF2EB"/>
                </a:gs>
              </a:gsLst>
              <a:lin ang="2700000" scaled="1"/>
              <a:tileRect/>
            </a:gradFill>
            <a:ln w="12700">
              <a:gradFill>
                <a:gsLst>
                  <a:gs pos="0">
                    <a:srgbClr val="E6A171"/>
                  </a:gs>
                  <a:gs pos="100000">
                    <a:srgbClr val="950C13"/>
                  </a:gs>
                </a:gsLst>
                <a:lin ang="5400000" scaled="1"/>
              </a:gradFill>
            </a:ln>
            <a:effectLst>
              <a:outerShdw blurRad="635000" dist="1016000" dir="2700000" sx="80000" sy="8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endParaRPr lang="zh-CN" altLang="en-US" dirty="0"/>
            </a:p>
          </p:txBody>
        </p:sp>
      </p:grpSp>
      <p:cxnSp>
        <p:nvCxnSpPr>
          <p:cNvPr id="29" name="直接连接符 28"/>
          <p:cNvCxnSpPr/>
          <p:nvPr/>
        </p:nvCxnSpPr>
        <p:spPr>
          <a:xfrm>
            <a:off x="7359650" y="73770"/>
            <a:ext cx="4346575"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87709" y="73770"/>
            <a:ext cx="4391214"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32435" y="1894205"/>
            <a:ext cx="11326495" cy="4939030"/>
          </a:xfrm>
          <a:prstGeom prst="rect">
            <a:avLst/>
          </a:prstGeom>
          <a:noFill/>
        </p:spPr>
        <p:txBody>
          <a:bodyPr wrap="square" rtlCol="0">
            <a:spAutoFit/>
          </a:bodyPr>
          <a:p>
            <a:pPr indent="0" fontAlgn="auto">
              <a:lnSpc>
                <a:spcPts val="4200"/>
              </a:lnSpc>
            </a:pPr>
            <a:r>
              <a:rPr lang="zh-CN" altLang="en-US" sz="3200" b="1">
                <a:latin typeface="黑体" panose="02010609060101010101" charset="-122"/>
                <a:ea typeface="黑体" panose="02010609060101010101" charset="-122"/>
                <a:cs typeface="黑体" panose="02010609060101010101" charset="-122"/>
              </a:rPr>
              <a:t>（7）促进对外合作水平全面提升</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——新增10个以上高质量的校外实训基地、实验室，每个学院不少于1个；</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——新增50个稳定的校外教师挂职锻炼、学生实训基地，每个专业至少对接1个；</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——组建不少于8个校企合作产业学院；</a:t>
            </a:r>
            <a:endParaRPr lang="zh-CN" altLang="en-US" sz="3200" b="1">
              <a:latin typeface="黑体" panose="02010609060101010101" charset="-122"/>
              <a:ea typeface="黑体" panose="02010609060101010101" charset="-122"/>
              <a:cs typeface="黑体" panose="02010609060101010101" charset="-122"/>
            </a:endParaRPr>
          </a:p>
          <a:p>
            <a:pPr marL="914400" indent="-812800" fontAlgn="auto">
              <a:lnSpc>
                <a:spcPts val="4200"/>
              </a:lnSpc>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sym typeface="+mn-ea"/>
              </a:rPr>
              <a:t>——</a:t>
            </a:r>
            <a:r>
              <a:rPr lang="zh-CN" altLang="en-US" sz="3200" b="1">
                <a:latin typeface="黑体" panose="02010609060101010101" charset="-122"/>
                <a:ea typeface="黑体" panose="02010609060101010101" charset="-122"/>
                <a:cs typeface="黑体" panose="02010609060101010101" charset="-122"/>
              </a:rPr>
              <a:t>推进与新西兰西部理工学院、韩国大邱加图立大学、德国埃森经济管理应用技术大学、德国安哈尔特应用技术大学建立合作关系，不断提升国际合作办学水平。</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633980" y="1249045"/>
            <a:ext cx="4893945" cy="645160"/>
          </a:xfrm>
          <a:prstGeom prst="rect">
            <a:avLst/>
          </a:prstGeom>
          <a:noFill/>
        </p:spPr>
        <p:txBody>
          <a:bodyPr wrap="square" rtlCol="0">
            <a:spAutoFit/>
          </a:bodyPr>
          <a:p>
            <a:r>
              <a:rPr lang="zh-CN" altLang="en-US" sz="3600" b="1">
                <a:latin typeface="黑体" panose="02010609060101010101" charset="-122"/>
                <a:ea typeface="黑体" panose="02010609060101010101" charset="-122"/>
                <a:cs typeface="黑体" panose="02010609060101010101" charset="-122"/>
                <a:sym typeface="+mn-ea"/>
              </a:rPr>
              <a:t>2.十项主要目标</a:t>
            </a:r>
            <a:endParaRPr lang="zh-CN" altLang="en-US" sz="3600" b="1">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任意多边形: 形状 20"/>
          <p:cNvSpPr/>
          <p:nvPr/>
        </p:nvSpPr>
        <p:spPr>
          <a:xfrm rot="2700000">
            <a:off x="-1762760" y="1097280"/>
            <a:ext cx="4710430" cy="4710430"/>
          </a:xfrm>
          <a:custGeom>
            <a:avLst/>
            <a:gdLst>
              <a:gd name="connsiteX0" fmla="*/ 214479 w 4393580"/>
              <a:gd name="connsiteY0" fmla="*/ 214479 h 4393580"/>
              <a:gd name="connsiteX1" fmla="*/ 732278 w 4393580"/>
              <a:gd name="connsiteY1" fmla="*/ 0 h 4393580"/>
              <a:gd name="connsiteX2" fmla="*/ 3661302 w 4393580"/>
              <a:gd name="connsiteY2" fmla="*/ 0 h 4393580"/>
              <a:gd name="connsiteX3" fmla="*/ 4393580 w 4393580"/>
              <a:gd name="connsiteY3" fmla="*/ 732278 h 4393580"/>
              <a:gd name="connsiteX4" fmla="*/ 4393580 w 4393580"/>
              <a:gd name="connsiteY4" fmla="*/ 3661302 h 4393580"/>
              <a:gd name="connsiteX5" fmla="*/ 3661302 w 4393580"/>
              <a:gd name="connsiteY5" fmla="*/ 4393580 h 4393580"/>
              <a:gd name="connsiteX6" fmla="*/ 3511876 w 4393580"/>
              <a:gd name="connsiteY6" fmla="*/ 4393580 h 4393580"/>
              <a:gd name="connsiteX7" fmla="*/ 0 w 4393580"/>
              <a:gd name="connsiteY7" fmla="*/ 881704 h 4393580"/>
              <a:gd name="connsiteX8" fmla="*/ 0 w 4393580"/>
              <a:gd name="connsiteY8" fmla="*/ 732278 h 4393580"/>
              <a:gd name="connsiteX9" fmla="*/ 214479 w 4393580"/>
              <a:gd name="connsiteY9" fmla="*/ 214479 h 439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3580" h="4393580">
                <a:moveTo>
                  <a:pt x="214479" y="214479"/>
                </a:moveTo>
                <a:cubicBezTo>
                  <a:pt x="346996" y="81963"/>
                  <a:pt x="530065" y="0"/>
                  <a:pt x="732278" y="0"/>
                </a:cubicBezTo>
                <a:lnTo>
                  <a:pt x="3661302" y="0"/>
                </a:lnTo>
                <a:cubicBezTo>
                  <a:pt x="4065728" y="0"/>
                  <a:pt x="4393580" y="327852"/>
                  <a:pt x="4393580" y="732278"/>
                </a:cubicBezTo>
                <a:lnTo>
                  <a:pt x="4393580" y="3661302"/>
                </a:lnTo>
                <a:cubicBezTo>
                  <a:pt x="4393580" y="4065728"/>
                  <a:pt x="4065728" y="4393580"/>
                  <a:pt x="3661302" y="4393580"/>
                </a:cubicBezTo>
                <a:lnTo>
                  <a:pt x="3511876" y="4393580"/>
                </a:lnTo>
                <a:lnTo>
                  <a:pt x="0" y="881704"/>
                </a:lnTo>
                <a:lnTo>
                  <a:pt x="0" y="732278"/>
                </a:lnTo>
                <a:cubicBezTo>
                  <a:pt x="0" y="530065"/>
                  <a:pt x="81963" y="346996"/>
                  <a:pt x="214479" y="21447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14" name="图片 13" descr="C:\Users\Administrator\Desktop\微信图片_20211101105354.jpg微信图片_20211101105354"/>
          <p:cNvPicPr>
            <a:picLocks noChangeAspect="1"/>
          </p:cNvPicPr>
          <p:nvPr/>
        </p:nvPicPr>
        <p:blipFill>
          <a:blip r:embed="rId1"/>
          <a:srcRect/>
          <a:stretch>
            <a:fillRect/>
          </a:stretch>
        </p:blipFill>
        <p:spPr>
          <a:xfrm>
            <a:off x="1097915" y="775335"/>
            <a:ext cx="4098290" cy="3982085"/>
          </a:xfrm>
          <a:prstGeom prst="pentagon">
            <a:avLst/>
          </a:prstGeom>
        </p:spPr>
      </p:pic>
      <p:sp>
        <p:nvSpPr>
          <p:cNvPr id="2" name="佳佳PPT"/>
          <p:cNvSpPr txBox="1"/>
          <p:nvPr/>
        </p:nvSpPr>
        <p:spPr>
          <a:xfrm>
            <a:off x="5387340" y="461645"/>
            <a:ext cx="6508750" cy="5624195"/>
          </a:xfrm>
          <a:prstGeom prst="rect">
            <a:avLst/>
          </a:prstGeom>
        </p:spPr>
        <p:txBody>
          <a:bodyPr vert="horz" lIns="91440" tIns="45720" rIns="91440" bIns="45720" rtlCol="0">
            <a:noAutofit/>
          </a:bodyPr>
          <a:lstStyle>
            <a:lvl1pPr marL="0" indent="0" algn="l" defTabSz="914400" rtl="0" eaLnBrk="1" latinLnBrk="0" hangingPunct="1">
              <a:lnSpc>
                <a:spcPct val="130000"/>
              </a:lnSpc>
              <a:spcBef>
                <a:spcPts val="1000"/>
              </a:spcBef>
              <a:buFont typeface="Arial" panose="020B0604020202020204" pitchFamily="34" charset="0"/>
              <a:buNone/>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fontAlgn="auto">
              <a:lnSpc>
                <a:spcPts val="4800"/>
              </a:lnSpc>
              <a:spcBef>
                <a:spcPts val="0"/>
              </a:spcBef>
              <a:spcAft>
                <a:spcPts val="0"/>
              </a:spcAft>
              <a:buClrTx/>
              <a:buSzTx/>
              <a:buFont typeface="Arial" panose="020B0604020202020204" pitchFamily="34" charset="0"/>
              <a:buNone/>
              <a:defRPr/>
            </a:pPr>
            <a:r>
              <a:rPr kumimoji="0" lang="zh-CN" altLang="en-US"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rPr>
              <a:t>（1）办学地点从太原校部到创建太谷校区，再到选址建设新校区，实现了千亩校园的扩容发展。</a:t>
            </a:r>
            <a:endParaRPr kumimoji="0" lang="zh-CN" altLang="en-US"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endParaRPr>
          </a:p>
          <a:p>
            <a:pPr marL="0" marR="0" lvl="0" indent="0" algn="just" defTabSz="914400" rtl="0" fontAlgn="auto">
              <a:lnSpc>
                <a:spcPts val="4800"/>
              </a:lnSpc>
              <a:spcBef>
                <a:spcPts val="0"/>
              </a:spcBef>
              <a:spcAft>
                <a:spcPts val="0"/>
              </a:spcAft>
              <a:buClrTx/>
              <a:buSzTx/>
              <a:buFont typeface="Arial" panose="020B0604020202020204" pitchFamily="34" charset="0"/>
              <a:buNone/>
              <a:defRPr/>
            </a:pPr>
            <a:r>
              <a:rPr kumimoji="0" lang="zh-CN" altLang="en-US"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rPr>
              <a:t>（2）师资力量从几十名专职教师到三百余名教师，再到百名专家教授团，实现了队伍建设的转型发展。</a:t>
            </a:r>
            <a:endParaRPr kumimoji="0" lang="zh-CN" altLang="en-US"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endParaRPr>
          </a:p>
          <a:p>
            <a:pPr marL="0" marR="0" lvl="0" indent="0" algn="just" defTabSz="914400" rtl="0" fontAlgn="auto">
              <a:lnSpc>
                <a:spcPts val="4800"/>
              </a:lnSpc>
              <a:spcBef>
                <a:spcPts val="0"/>
              </a:spcBef>
              <a:spcAft>
                <a:spcPts val="0"/>
              </a:spcAft>
              <a:buClrTx/>
              <a:buSzTx/>
              <a:buFont typeface="Arial" panose="020B0604020202020204" pitchFamily="34" charset="0"/>
              <a:buNone/>
              <a:defRPr/>
            </a:pPr>
            <a:r>
              <a:rPr kumimoji="0" lang="zh-CN" altLang="en-US"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rPr>
              <a:t>（3）开设专业从6个专业拓展为17个专业，再到30个专科专业，实现了服务地方经济的快速发展。</a:t>
            </a:r>
            <a:endParaRPr kumimoji="0" lang="zh-CN" altLang="en-US"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endParaRPr>
          </a:p>
        </p:txBody>
      </p:sp>
      <p:sp>
        <p:nvSpPr>
          <p:cNvPr id="3" name="Freeform 237"/>
          <p:cNvSpPr>
            <a:spLocks noEditPoints="1"/>
          </p:cNvSpPr>
          <p:nvPr/>
        </p:nvSpPr>
        <p:spPr bwMode="auto">
          <a:xfrm>
            <a:off x="4714511" y="352634"/>
            <a:ext cx="481543" cy="422806"/>
          </a:xfrm>
          <a:custGeom>
            <a:avLst/>
            <a:gdLst/>
            <a:ahLst/>
            <a:cxnLst>
              <a:cxn ang="0">
                <a:pos x="29" y="46"/>
              </a:cxn>
              <a:cxn ang="0">
                <a:pos x="22" y="53"/>
              </a:cxn>
              <a:cxn ang="0">
                <a:pos x="7" y="53"/>
              </a:cxn>
              <a:cxn ang="0">
                <a:pos x="0" y="46"/>
              </a:cxn>
              <a:cxn ang="0">
                <a:pos x="0" y="19"/>
              </a:cxn>
              <a:cxn ang="0">
                <a:pos x="19" y="0"/>
              </a:cxn>
              <a:cxn ang="0">
                <a:pos x="22" y="0"/>
              </a:cxn>
              <a:cxn ang="0">
                <a:pos x="24" y="2"/>
              </a:cxn>
              <a:cxn ang="0">
                <a:pos x="24" y="7"/>
              </a:cxn>
              <a:cxn ang="0">
                <a:pos x="22" y="9"/>
              </a:cxn>
              <a:cxn ang="0">
                <a:pos x="19" y="9"/>
              </a:cxn>
              <a:cxn ang="0">
                <a:pos x="9" y="19"/>
              </a:cxn>
              <a:cxn ang="0">
                <a:pos x="9" y="20"/>
              </a:cxn>
              <a:cxn ang="0">
                <a:pos x="13" y="24"/>
              </a:cxn>
              <a:cxn ang="0">
                <a:pos x="22" y="24"/>
              </a:cxn>
              <a:cxn ang="0">
                <a:pos x="29" y="31"/>
              </a:cxn>
              <a:cxn ang="0">
                <a:pos x="29" y="46"/>
              </a:cxn>
              <a:cxn ang="0">
                <a:pos x="63" y="46"/>
              </a:cxn>
              <a:cxn ang="0">
                <a:pos x="56" y="53"/>
              </a:cxn>
              <a:cxn ang="0">
                <a:pos x="41" y="53"/>
              </a:cxn>
              <a:cxn ang="0">
                <a:pos x="34" y="46"/>
              </a:cxn>
              <a:cxn ang="0">
                <a:pos x="34" y="19"/>
              </a:cxn>
              <a:cxn ang="0">
                <a:pos x="53" y="0"/>
              </a:cxn>
              <a:cxn ang="0">
                <a:pos x="56" y="0"/>
              </a:cxn>
              <a:cxn ang="0">
                <a:pos x="58" y="2"/>
              </a:cxn>
              <a:cxn ang="0">
                <a:pos x="58" y="7"/>
              </a:cxn>
              <a:cxn ang="0">
                <a:pos x="56" y="9"/>
              </a:cxn>
              <a:cxn ang="0">
                <a:pos x="53" y="9"/>
              </a:cxn>
              <a:cxn ang="0">
                <a:pos x="43" y="19"/>
              </a:cxn>
              <a:cxn ang="0">
                <a:pos x="43" y="20"/>
              </a:cxn>
              <a:cxn ang="0">
                <a:pos x="47" y="24"/>
              </a:cxn>
              <a:cxn ang="0">
                <a:pos x="56" y="24"/>
              </a:cxn>
              <a:cxn ang="0">
                <a:pos x="63" y="31"/>
              </a:cxn>
              <a:cxn ang="0">
                <a:pos x="63" y="46"/>
              </a:cxn>
            </a:cxnLst>
            <a:rect l="0" t="0" r="r" b="b"/>
            <a:pathLst>
              <a:path w="63" h="53">
                <a:moveTo>
                  <a:pt x="29" y="46"/>
                </a:moveTo>
                <a:cubicBezTo>
                  <a:pt x="29" y="50"/>
                  <a:pt x="26" y="53"/>
                  <a:pt x="22" y="53"/>
                </a:cubicBezTo>
                <a:cubicBezTo>
                  <a:pt x="7" y="53"/>
                  <a:pt x="7" y="53"/>
                  <a:pt x="7" y="53"/>
                </a:cubicBezTo>
                <a:cubicBezTo>
                  <a:pt x="3" y="53"/>
                  <a:pt x="0" y="50"/>
                  <a:pt x="0" y="46"/>
                </a:cubicBezTo>
                <a:cubicBezTo>
                  <a:pt x="0" y="19"/>
                  <a:pt x="0" y="19"/>
                  <a:pt x="0" y="19"/>
                </a:cubicBezTo>
                <a:cubicBezTo>
                  <a:pt x="0" y="8"/>
                  <a:pt x="8" y="0"/>
                  <a:pt x="19" y="0"/>
                </a:cubicBezTo>
                <a:cubicBezTo>
                  <a:pt x="22" y="0"/>
                  <a:pt x="22" y="0"/>
                  <a:pt x="22" y="0"/>
                </a:cubicBezTo>
                <a:cubicBezTo>
                  <a:pt x="23" y="0"/>
                  <a:pt x="24" y="1"/>
                  <a:pt x="24" y="2"/>
                </a:cubicBezTo>
                <a:cubicBezTo>
                  <a:pt x="24" y="7"/>
                  <a:pt x="24" y="7"/>
                  <a:pt x="24" y="7"/>
                </a:cubicBezTo>
                <a:cubicBezTo>
                  <a:pt x="24" y="8"/>
                  <a:pt x="23" y="9"/>
                  <a:pt x="22" y="9"/>
                </a:cubicBezTo>
                <a:cubicBezTo>
                  <a:pt x="19" y="9"/>
                  <a:pt x="19" y="9"/>
                  <a:pt x="19" y="9"/>
                </a:cubicBezTo>
                <a:cubicBezTo>
                  <a:pt x="14" y="9"/>
                  <a:pt x="9" y="14"/>
                  <a:pt x="9" y="19"/>
                </a:cubicBezTo>
                <a:cubicBezTo>
                  <a:pt x="9" y="20"/>
                  <a:pt x="9" y="20"/>
                  <a:pt x="9" y="20"/>
                </a:cubicBezTo>
                <a:cubicBezTo>
                  <a:pt x="9" y="22"/>
                  <a:pt x="11" y="24"/>
                  <a:pt x="13" y="24"/>
                </a:cubicBezTo>
                <a:cubicBezTo>
                  <a:pt x="22" y="24"/>
                  <a:pt x="22" y="24"/>
                  <a:pt x="22" y="24"/>
                </a:cubicBezTo>
                <a:cubicBezTo>
                  <a:pt x="26" y="24"/>
                  <a:pt x="29" y="27"/>
                  <a:pt x="29" y="31"/>
                </a:cubicBezTo>
                <a:lnTo>
                  <a:pt x="29" y="46"/>
                </a:lnTo>
                <a:close/>
                <a:moveTo>
                  <a:pt x="63" y="46"/>
                </a:moveTo>
                <a:cubicBezTo>
                  <a:pt x="63" y="50"/>
                  <a:pt x="60" y="53"/>
                  <a:pt x="56" y="53"/>
                </a:cubicBezTo>
                <a:cubicBezTo>
                  <a:pt x="41" y="53"/>
                  <a:pt x="41" y="53"/>
                  <a:pt x="41" y="53"/>
                </a:cubicBezTo>
                <a:cubicBezTo>
                  <a:pt x="37" y="53"/>
                  <a:pt x="34" y="50"/>
                  <a:pt x="34" y="46"/>
                </a:cubicBezTo>
                <a:cubicBezTo>
                  <a:pt x="34" y="19"/>
                  <a:pt x="34" y="19"/>
                  <a:pt x="34" y="19"/>
                </a:cubicBezTo>
                <a:cubicBezTo>
                  <a:pt x="34" y="8"/>
                  <a:pt x="43" y="0"/>
                  <a:pt x="53" y="0"/>
                </a:cubicBezTo>
                <a:cubicBezTo>
                  <a:pt x="56" y="0"/>
                  <a:pt x="56" y="0"/>
                  <a:pt x="56" y="0"/>
                </a:cubicBezTo>
                <a:cubicBezTo>
                  <a:pt x="57" y="0"/>
                  <a:pt x="58" y="1"/>
                  <a:pt x="58" y="2"/>
                </a:cubicBezTo>
                <a:cubicBezTo>
                  <a:pt x="58" y="7"/>
                  <a:pt x="58" y="7"/>
                  <a:pt x="58" y="7"/>
                </a:cubicBezTo>
                <a:cubicBezTo>
                  <a:pt x="58" y="8"/>
                  <a:pt x="57" y="9"/>
                  <a:pt x="56" y="9"/>
                </a:cubicBezTo>
                <a:cubicBezTo>
                  <a:pt x="53" y="9"/>
                  <a:pt x="53" y="9"/>
                  <a:pt x="53" y="9"/>
                </a:cubicBezTo>
                <a:cubicBezTo>
                  <a:pt x="48" y="9"/>
                  <a:pt x="43" y="14"/>
                  <a:pt x="43" y="19"/>
                </a:cubicBezTo>
                <a:cubicBezTo>
                  <a:pt x="43" y="20"/>
                  <a:pt x="43" y="20"/>
                  <a:pt x="43" y="20"/>
                </a:cubicBezTo>
                <a:cubicBezTo>
                  <a:pt x="43" y="22"/>
                  <a:pt x="45" y="24"/>
                  <a:pt x="47" y="24"/>
                </a:cubicBezTo>
                <a:cubicBezTo>
                  <a:pt x="56" y="24"/>
                  <a:pt x="56" y="24"/>
                  <a:pt x="56" y="24"/>
                </a:cubicBezTo>
                <a:cubicBezTo>
                  <a:pt x="60" y="24"/>
                  <a:pt x="63" y="27"/>
                  <a:pt x="63" y="31"/>
                </a:cubicBezTo>
                <a:lnTo>
                  <a:pt x="63" y="46"/>
                </a:lnTo>
                <a:close/>
              </a:path>
            </a:pathLst>
          </a:custGeom>
          <a:solidFill>
            <a:schemeClr val="accent1"/>
          </a:solidFill>
          <a:ln w="9525">
            <a:noFill/>
            <a:round/>
          </a:ln>
        </p:spPr>
        <p:txBody>
          <a:bodyPr/>
          <a:lstStyle/>
          <a:p>
            <a:pPr fontAlgn="auto">
              <a:spcBef>
                <a:spcPts val="0"/>
              </a:spcBef>
              <a:spcAft>
                <a:spcPts val="0"/>
              </a:spcAft>
              <a:defRPr/>
            </a:pPr>
            <a:endParaRPr lang="en-US">
              <a:latin typeface="+mn-lt"/>
              <a:cs typeface="+mn-cs"/>
            </a:endParaRPr>
          </a:p>
        </p:txBody>
      </p:sp>
      <p:sp>
        <p:nvSpPr>
          <p:cNvPr id="9" name="矩形 8"/>
          <p:cNvSpPr/>
          <p:nvPr/>
        </p:nvSpPr>
        <p:spPr>
          <a:xfrm>
            <a:off x="6183655" y="6323007"/>
            <a:ext cx="5724293" cy="1201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0" name="椭圆 9"/>
          <p:cNvSpPr/>
          <p:nvPr/>
        </p:nvSpPr>
        <p:spPr>
          <a:xfrm>
            <a:off x="6183655" y="6215622"/>
            <a:ext cx="334918" cy="33491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1" name="椭圆 10"/>
          <p:cNvSpPr/>
          <p:nvPr/>
        </p:nvSpPr>
        <p:spPr>
          <a:xfrm>
            <a:off x="7659003" y="6215622"/>
            <a:ext cx="334918" cy="33491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2" name="椭圆 11"/>
          <p:cNvSpPr/>
          <p:nvPr/>
        </p:nvSpPr>
        <p:spPr>
          <a:xfrm>
            <a:off x="9134351" y="6215622"/>
            <a:ext cx="334918" cy="33491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6" name="文本框 15"/>
          <p:cNvSpPr txBox="1"/>
          <p:nvPr/>
        </p:nvSpPr>
        <p:spPr>
          <a:xfrm>
            <a:off x="162560" y="884555"/>
            <a:ext cx="859790" cy="4540885"/>
          </a:xfrm>
          <a:prstGeom prst="rect">
            <a:avLst/>
          </a:prstGeom>
          <a:noFill/>
        </p:spPr>
        <p:txBody>
          <a:bodyPr vert="eaVert" wrap="square" rtlCol="0">
            <a:spAutoFit/>
          </a:bodyPr>
          <a:p>
            <a:r>
              <a:rPr lang="zh-CN" altLang="en-US" sz="4400" b="1">
                <a:latin typeface="黑体" panose="02010609060101010101" charset="-122"/>
                <a:ea typeface="黑体" panose="02010609060101010101" charset="-122"/>
                <a:cs typeface="黑体" panose="02010609060101010101" charset="-122"/>
              </a:rPr>
              <a:t>创业中期十年</a:t>
            </a:r>
            <a:endParaRPr lang="zh-CN" altLang="en-US" sz="4400" b="1">
              <a:latin typeface="黑体" panose="02010609060101010101" charset="-122"/>
              <a:ea typeface="黑体" panose="02010609060101010101" charset="-122"/>
              <a:cs typeface="黑体" panose="02010609060101010101" charset="-122"/>
            </a:endParaRPr>
          </a:p>
        </p:txBody>
      </p:sp>
      <p:sp>
        <p:nvSpPr>
          <p:cNvPr id="22" name="文本框 21"/>
          <p:cNvSpPr txBox="1"/>
          <p:nvPr/>
        </p:nvSpPr>
        <p:spPr>
          <a:xfrm>
            <a:off x="-267335" y="4732020"/>
            <a:ext cx="2962910" cy="953135"/>
          </a:xfrm>
          <a:prstGeom prst="rect">
            <a:avLst/>
          </a:prstGeom>
          <a:noFill/>
        </p:spPr>
        <p:txBody>
          <a:bodyPr wrap="square" rtlCol="0">
            <a:spAutoFit/>
          </a:bodyPr>
          <a:p>
            <a:r>
              <a:rPr lang="zh-CN" altLang="en-US" sz="2800" b="1">
                <a:latin typeface="黑体" panose="02010609060101010101" charset="-122"/>
                <a:ea typeface="黑体" panose="02010609060101010101" charset="-122"/>
                <a:cs typeface="黑体" panose="02010609060101010101" charset="-122"/>
                <a:sym typeface="+mn-ea"/>
              </a:rPr>
              <a:t>（2001—2011）</a:t>
            </a:r>
            <a:endParaRPr lang="zh-CN" altLang="en-US" sz="2800" b="1">
              <a:latin typeface="黑体" panose="02010609060101010101" charset="-122"/>
              <a:ea typeface="黑体" panose="02010609060101010101" charset="-122"/>
              <a:cs typeface="黑体" panose="02010609060101010101" charset="-122"/>
            </a:endParaRPr>
          </a:p>
          <a:p>
            <a:endParaRPr lang="zh-CN" altLang="en-US" sz="2800" b="1">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995362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00" name="文本框 99"/>
          <p:cNvSpPr txBox="1"/>
          <p:nvPr/>
        </p:nvSpPr>
        <p:spPr>
          <a:xfrm>
            <a:off x="-285750" y="371475"/>
            <a:ext cx="9626600"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（一）“十四五”时期的指导思想和十项主要目标</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grpSp>
        <p:nvGrpSpPr>
          <p:cNvPr id="3" name="组合 2"/>
          <p:cNvGrpSpPr/>
          <p:nvPr/>
        </p:nvGrpSpPr>
        <p:grpSpPr>
          <a:xfrm>
            <a:off x="469900" y="1252855"/>
            <a:ext cx="11434445" cy="5511165"/>
            <a:chOff x="660399" y="1375265"/>
            <a:chExt cx="4245074" cy="3072130"/>
          </a:xfrm>
        </p:grpSpPr>
        <p:grpSp>
          <p:nvGrpSpPr>
            <p:cNvPr id="7" name="组合 6"/>
            <p:cNvGrpSpPr/>
            <p:nvPr/>
          </p:nvGrpSpPr>
          <p:grpSpPr>
            <a:xfrm>
              <a:off x="852704" y="1375265"/>
              <a:ext cx="513032" cy="463022"/>
              <a:chOff x="8738918" y="1601100"/>
              <a:chExt cx="246288" cy="222280"/>
            </a:xfrm>
          </p:grpSpPr>
          <p:sp>
            <p:nvSpPr>
              <p:cNvPr id="9" name="任意多边形: 形状 8"/>
              <p:cNvSpPr/>
              <p:nvPr/>
            </p:nvSpPr>
            <p:spPr>
              <a:xfrm flipH="1" flipV="1">
                <a:off x="8738918"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sp>
            <p:nvSpPr>
              <p:cNvPr id="10" name="任意多边形: 形状 9"/>
              <p:cNvSpPr/>
              <p:nvPr/>
            </p:nvSpPr>
            <p:spPr>
              <a:xfrm flipH="1" flipV="1">
                <a:off x="8876911"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grpSp>
        <p:sp>
          <p:nvSpPr>
            <p:cNvPr id="13" name="矩形: 圆角 12"/>
            <p:cNvSpPr/>
            <p:nvPr/>
          </p:nvSpPr>
          <p:spPr>
            <a:xfrm>
              <a:off x="660399" y="1716260"/>
              <a:ext cx="4245074" cy="2731135"/>
            </a:xfrm>
            <a:prstGeom prst="roundRect">
              <a:avLst>
                <a:gd name="adj" fmla="val 1247"/>
              </a:avLst>
            </a:prstGeom>
            <a:gradFill flip="none" rotWithShape="1">
              <a:gsLst>
                <a:gs pos="0">
                  <a:schemeClr val="bg1"/>
                </a:gs>
                <a:gs pos="100000">
                  <a:srgbClr val="FCF2EB"/>
                </a:gs>
              </a:gsLst>
              <a:lin ang="2700000" scaled="1"/>
              <a:tileRect/>
            </a:gradFill>
            <a:ln w="12700">
              <a:gradFill>
                <a:gsLst>
                  <a:gs pos="0">
                    <a:srgbClr val="E6A171"/>
                  </a:gs>
                  <a:gs pos="100000">
                    <a:srgbClr val="950C13"/>
                  </a:gs>
                </a:gsLst>
                <a:lin ang="5400000" scaled="1"/>
              </a:gradFill>
            </a:ln>
            <a:effectLst>
              <a:outerShdw blurRad="635000" dist="1016000" dir="2700000" sx="80000" sy="8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endParaRPr lang="zh-CN" altLang="en-US" dirty="0"/>
            </a:p>
          </p:txBody>
        </p:sp>
      </p:grpSp>
      <p:cxnSp>
        <p:nvCxnSpPr>
          <p:cNvPr id="29" name="直接连接符 28"/>
          <p:cNvCxnSpPr/>
          <p:nvPr/>
        </p:nvCxnSpPr>
        <p:spPr>
          <a:xfrm>
            <a:off x="7359650" y="73770"/>
            <a:ext cx="4346575"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87709" y="73770"/>
            <a:ext cx="4391214"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69900" y="1844675"/>
            <a:ext cx="11326495" cy="4912995"/>
          </a:xfrm>
          <a:prstGeom prst="rect">
            <a:avLst/>
          </a:prstGeom>
          <a:noFill/>
        </p:spPr>
        <p:txBody>
          <a:bodyPr wrap="square" rtlCol="0">
            <a:spAutoFit/>
          </a:bodyPr>
          <a:p>
            <a:pPr indent="0" fontAlgn="auto">
              <a:lnSpc>
                <a:spcPts val="4000"/>
              </a:lnSpc>
            </a:pPr>
            <a:r>
              <a:rPr lang="zh-CN" altLang="en-US" sz="3200" b="1">
                <a:latin typeface="黑体" panose="02010609060101010101" charset="-122"/>
                <a:ea typeface="黑体" panose="02010609060101010101" charset="-122"/>
                <a:cs typeface="黑体" panose="02010609060101010101" charset="-122"/>
              </a:rPr>
              <a:t>（8）推动校园精神文明治理水平全面提升</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——进一步提升学校治理水平和服务能力；</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——进一步提升学校化解风险的能力，加强年度平安校园考核评价，确保校园安全稳定；</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——进一步加强校外周边环境治理，协调地方政法部门形成共建；</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——进一步加强工会、教代会的建设，充分发挥民主管理职能；</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——进一步提升教工主人翁意识，提高学校群策群力治校水平；</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——创建省级文明校园。</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633980" y="1249045"/>
            <a:ext cx="4893945" cy="645160"/>
          </a:xfrm>
          <a:prstGeom prst="rect">
            <a:avLst/>
          </a:prstGeom>
          <a:noFill/>
        </p:spPr>
        <p:txBody>
          <a:bodyPr wrap="square" rtlCol="0">
            <a:spAutoFit/>
          </a:bodyPr>
          <a:p>
            <a:r>
              <a:rPr lang="zh-CN" altLang="en-US" sz="3600" b="1">
                <a:latin typeface="黑体" panose="02010609060101010101" charset="-122"/>
                <a:ea typeface="黑体" panose="02010609060101010101" charset="-122"/>
                <a:cs typeface="黑体" panose="02010609060101010101" charset="-122"/>
                <a:sym typeface="+mn-ea"/>
              </a:rPr>
              <a:t>2.十项主要目标</a:t>
            </a:r>
            <a:endParaRPr lang="zh-CN" altLang="en-US" sz="3600" b="1">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995362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00" name="文本框 99"/>
          <p:cNvSpPr txBox="1"/>
          <p:nvPr/>
        </p:nvSpPr>
        <p:spPr>
          <a:xfrm>
            <a:off x="-285750" y="371475"/>
            <a:ext cx="9626600"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（一）“十四五”时期的指导思想和十项主要目标</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grpSp>
        <p:nvGrpSpPr>
          <p:cNvPr id="3" name="组合 2"/>
          <p:cNvGrpSpPr/>
          <p:nvPr/>
        </p:nvGrpSpPr>
        <p:grpSpPr>
          <a:xfrm>
            <a:off x="469900" y="1252855"/>
            <a:ext cx="11434445" cy="5511165"/>
            <a:chOff x="660399" y="1375265"/>
            <a:chExt cx="4245074" cy="3072130"/>
          </a:xfrm>
        </p:grpSpPr>
        <p:grpSp>
          <p:nvGrpSpPr>
            <p:cNvPr id="7" name="组合 6"/>
            <p:cNvGrpSpPr/>
            <p:nvPr/>
          </p:nvGrpSpPr>
          <p:grpSpPr>
            <a:xfrm>
              <a:off x="852704" y="1375265"/>
              <a:ext cx="513032" cy="463022"/>
              <a:chOff x="8738918" y="1601100"/>
              <a:chExt cx="246288" cy="222280"/>
            </a:xfrm>
          </p:grpSpPr>
          <p:sp>
            <p:nvSpPr>
              <p:cNvPr id="9" name="任意多边形: 形状 8"/>
              <p:cNvSpPr/>
              <p:nvPr/>
            </p:nvSpPr>
            <p:spPr>
              <a:xfrm flipH="1" flipV="1">
                <a:off x="8738918"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sp>
            <p:nvSpPr>
              <p:cNvPr id="10" name="任意多边形: 形状 9"/>
              <p:cNvSpPr/>
              <p:nvPr/>
            </p:nvSpPr>
            <p:spPr>
              <a:xfrm flipH="1" flipV="1">
                <a:off x="8876911"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grpSp>
        <p:sp>
          <p:nvSpPr>
            <p:cNvPr id="13" name="矩形: 圆角 12"/>
            <p:cNvSpPr/>
            <p:nvPr/>
          </p:nvSpPr>
          <p:spPr>
            <a:xfrm>
              <a:off x="660399" y="1716260"/>
              <a:ext cx="4245074" cy="2731135"/>
            </a:xfrm>
            <a:prstGeom prst="roundRect">
              <a:avLst>
                <a:gd name="adj" fmla="val 1247"/>
              </a:avLst>
            </a:prstGeom>
            <a:gradFill flip="none" rotWithShape="1">
              <a:gsLst>
                <a:gs pos="0">
                  <a:schemeClr val="bg1"/>
                </a:gs>
                <a:gs pos="100000">
                  <a:srgbClr val="FCF2EB"/>
                </a:gs>
              </a:gsLst>
              <a:lin ang="2700000" scaled="1"/>
              <a:tileRect/>
            </a:gradFill>
            <a:ln w="12700">
              <a:gradFill>
                <a:gsLst>
                  <a:gs pos="0">
                    <a:srgbClr val="E6A171"/>
                  </a:gs>
                  <a:gs pos="100000">
                    <a:srgbClr val="950C13"/>
                  </a:gs>
                </a:gsLst>
                <a:lin ang="5400000" scaled="1"/>
              </a:gradFill>
            </a:ln>
            <a:effectLst>
              <a:outerShdw blurRad="635000" dist="1016000" dir="2700000" sx="80000" sy="8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endParaRPr lang="zh-CN" altLang="en-US" dirty="0"/>
            </a:p>
          </p:txBody>
        </p:sp>
      </p:grpSp>
      <p:cxnSp>
        <p:nvCxnSpPr>
          <p:cNvPr id="29" name="直接连接符 28"/>
          <p:cNvCxnSpPr/>
          <p:nvPr/>
        </p:nvCxnSpPr>
        <p:spPr>
          <a:xfrm>
            <a:off x="7359650" y="73770"/>
            <a:ext cx="4346575"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87709" y="73770"/>
            <a:ext cx="4391214"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23875" y="1894205"/>
            <a:ext cx="11326495" cy="4669155"/>
          </a:xfrm>
          <a:prstGeom prst="rect">
            <a:avLst/>
          </a:prstGeom>
          <a:noFill/>
        </p:spPr>
        <p:txBody>
          <a:bodyPr wrap="square" rtlCol="0">
            <a:spAutoFit/>
          </a:bodyPr>
          <a:p>
            <a:pPr indent="0" fontAlgn="auto">
              <a:lnSpc>
                <a:spcPts val="4200"/>
              </a:lnSpc>
            </a:pPr>
            <a:r>
              <a:rPr lang="zh-CN" altLang="en-US" sz="3200" b="1">
                <a:latin typeface="黑体" panose="02010609060101010101" charset="-122"/>
                <a:ea typeface="黑体" panose="02010609060101010101" charset="-122"/>
                <a:cs typeface="黑体" panose="02010609060101010101" charset="-122"/>
              </a:rPr>
              <a:t>（9）完成信息化智慧校园的建设</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45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——加快步伐完成智慧校园达标建设；</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45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——增加办公出口宽带，进一步提升办公自动化水平；</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45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——着力建设教学教务管理信息系统；</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45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——增强科技科研管理信息系统；</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45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——完善学生管理、就业管理信息系统；</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45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——构建学校资源全成本核算体系；</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45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——构建学校现代后勤管理服务体系。</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633980" y="1249045"/>
            <a:ext cx="4893945" cy="645160"/>
          </a:xfrm>
          <a:prstGeom prst="rect">
            <a:avLst/>
          </a:prstGeom>
          <a:noFill/>
        </p:spPr>
        <p:txBody>
          <a:bodyPr wrap="square" rtlCol="0">
            <a:spAutoFit/>
          </a:bodyPr>
          <a:p>
            <a:r>
              <a:rPr lang="zh-CN" altLang="en-US" sz="3600" b="1">
                <a:latin typeface="黑体" panose="02010609060101010101" charset="-122"/>
                <a:ea typeface="黑体" panose="02010609060101010101" charset="-122"/>
                <a:cs typeface="黑体" panose="02010609060101010101" charset="-122"/>
                <a:sym typeface="+mn-ea"/>
              </a:rPr>
              <a:t>2.十项主要目标</a:t>
            </a:r>
            <a:endParaRPr lang="zh-CN" altLang="en-US" sz="3600" b="1">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995362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00" name="文本框 99"/>
          <p:cNvSpPr txBox="1"/>
          <p:nvPr/>
        </p:nvSpPr>
        <p:spPr>
          <a:xfrm>
            <a:off x="-285750" y="371475"/>
            <a:ext cx="9626600"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（一）“十四五”时期的指导思想和十项主要目标</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grpSp>
        <p:nvGrpSpPr>
          <p:cNvPr id="3" name="组合 2"/>
          <p:cNvGrpSpPr/>
          <p:nvPr/>
        </p:nvGrpSpPr>
        <p:grpSpPr>
          <a:xfrm>
            <a:off x="469900" y="1252855"/>
            <a:ext cx="11434445" cy="5511165"/>
            <a:chOff x="660399" y="1375265"/>
            <a:chExt cx="4245074" cy="3072130"/>
          </a:xfrm>
        </p:grpSpPr>
        <p:grpSp>
          <p:nvGrpSpPr>
            <p:cNvPr id="7" name="组合 6"/>
            <p:cNvGrpSpPr/>
            <p:nvPr/>
          </p:nvGrpSpPr>
          <p:grpSpPr>
            <a:xfrm>
              <a:off x="852704" y="1375265"/>
              <a:ext cx="513032" cy="463022"/>
              <a:chOff x="8738918" y="1601100"/>
              <a:chExt cx="246288" cy="222280"/>
            </a:xfrm>
          </p:grpSpPr>
          <p:sp>
            <p:nvSpPr>
              <p:cNvPr id="9" name="任意多边形: 形状 8"/>
              <p:cNvSpPr/>
              <p:nvPr/>
            </p:nvSpPr>
            <p:spPr>
              <a:xfrm flipH="1" flipV="1">
                <a:off x="8738918"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sp>
            <p:nvSpPr>
              <p:cNvPr id="10" name="任意多边形: 形状 9"/>
              <p:cNvSpPr/>
              <p:nvPr/>
            </p:nvSpPr>
            <p:spPr>
              <a:xfrm flipH="1" flipV="1">
                <a:off x="8876911"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grpSp>
        <p:sp>
          <p:nvSpPr>
            <p:cNvPr id="13" name="矩形: 圆角 12"/>
            <p:cNvSpPr/>
            <p:nvPr/>
          </p:nvSpPr>
          <p:spPr>
            <a:xfrm>
              <a:off x="660399" y="1716260"/>
              <a:ext cx="4245074" cy="2731135"/>
            </a:xfrm>
            <a:prstGeom prst="roundRect">
              <a:avLst>
                <a:gd name="adj" fmla="val 1247"/>
              </a:avLst>
            </a:prstGeom>
            <a:gradFill flip="none" rotWithShape="1">
              <a:gsLst>
                <a:gs pos="0">
                  <a:schemeClr val="bg1"/>
                </a:gs>
                <a:gs pos="100000">
                  <a:srgbClr val="FCF2EB"/>
                </a:gs>
              </a:gsLst>
              <a:lin ang="2700000" scaled="1"/>
              <a:tileRect/>
            </a:gradFill>
            <a:ln w="12700">
              <a:gradFill>
                <a:gsLst>
                  <a:gs pos="0">
                    <a:srgbClr val="E6A171"/>
                  </a:gs>
                  <a:gs pos="100000">
                    <a:srgbClr val="950C13"/>
                  </a:gs>
                </a:gsLst>
                <a:lin ang="5400000" scaled="1"/>
              </a:gradFill>
            </a:ln>
            <a:effectLst>
              <a:outerShdw blurRad="635000" dist="1016000" dir="2700000" sx="80000" sy="8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endParaRPr lang="zh-CN" altLang="en-US" dirty="0"/>
            </a:p>
          </p:txBody>
        </p:sp>
      </p:grpSp>
      <p:cxnSp>
        <p:nvCxnSpPr>
          <p:cNvPr id="29" name="直接连接符 28"/>
          <p:cNvCxnSpPr/>
          <p:nvPr/>
        </p:nvCxnSpPr>
        <p:spPr>
          <a:xfrm>
            <a:off x="7359650" y="73770"/>
            <a:ext cx="4346575"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87709" y="73770"/>
            <a:ext cx="4391214"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23875" y="1894205"/>
            <a:ext cx="11326495" cy="4438650"/>
          </a:xfrm>
          <a:prstGeom prst="rect">
            <a:avLst/>
          </a:prstGeom>
          <a:noFill/>
        </p:spPr>
        <p:txBody>
          <a:bodyPr wrap="square" rtlCol="0">
            <a:spAutoFit/>
          </a:bodyPr>
          <a:p>
            <a:pPr indent="0" fontAlgn="auto">
              <a:lnSpc>
                <a:spcPts val="4500"/>
              </a:lnSpc>
            </a:pPr>
            <a:r>
              <a:rPr lang="zh-CN" altLang="en-US" sz="3200" b="1">
                <a:latin typeface="黑体" panose="02010609060101010101" charset="-122"/>
                <a:ea typeface="黑体" panose="02010609060101010101" charset="-122"/>
                <a:cs typeface="黑体" panose="02010609060101010101" charset="-122"/>
              </a:rPr>
              <a:t>（10）实现大学校园建设水平全面提升</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——建设功能齐全的人文化、园林化相融合的可容纳16000名学生的大学校园；</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——完成新校区15万平米的建设任务，新建西区教学大楼、实验大楼、工程训练中心、学生公寓、</a:t>
            </a:r>
            <a:r>
              <a:rPr lang="zh-CN" altLang="en-US" sz="3200" b="1">
                <a:latin typeface="黑体" panose="02010609060101010101" charset="-122"/>
                <a:ea typeface="黑体" panose="02010609060101010101" charset="-122"/>
                <a:cs typeface="黑体" panose="02010609060101010101" charset="-122"/>
                <a:sym typeface="+mn-ea"/>
              </a:rPr>
              <a:t>教师公寓、</a:t>
            </a:r>
            <a:r>
              <a:rPr lang="zh-CN" altLang="en-US" sz="3200" b="1">
                <a:latin typeface="黑体" panose="02010609060101010101" charset="-122"/>
                <a:ea typeface="黑体" panose="02010609060101010101" charset="-122"/>
                <a:cs typeface="黑体" panose="02010609060101010101" charset="-122"/>
              </a:rPr>
              <a:t>校医院及东区科技大楼、学生活动中心、体育馆等11个单体建筑，实现服务育人、教学功能的全覆盖；</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sym typeface="+mn-ea"/>
              </a:rPr>
              <a:t>——</a:t>
            </a:r>
            <a:r>
              <a:rPr lang="zh-CN" altLang="en-US" sz="3200" b="1">
                <a:latin typeface="黑体" panose="02010609060101010101" charset="-122"/>
                <a:ea typeface="黑体" panose="02010609060101010101" charset="-122"/>
                <a:cs typeface="黑体" panose="02010609060101010101" charset="-122"/>
              </a:rPr>
              <a:t>改善教职工居住环境，新增教师公寓面积不少于3.5万</a:t>
            </a:r>
            <a:r>
              <a:rPr lang="zh-CN" altLang="en-US" sz="3200" b="1">
                <a:latin typeface="黑体" panose="02010609060101010101" charset="-122"/>
                <a:ea typeface="黑体" panose="02010609060101010101" charset="-122"/>
                <a:cs typeface="黑体" panose="02010609060101010101" charset="-122"/>
              </a:rPr>
              <a:t>㎡。</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633980" y="1249045"/>
            <a:ext cx="4893945" cy="645160"/>
          </a:xfrm>
          <a:prstGeom prst="rect">
            <a:avLst/>
          </a:prstGeom>
          <a:noFill/>
        </p:spPr>
        <p:txBody>
          <a:bodyPr wrap="square" rtlCol="0">
            <a:spAutoFit/>
          </a:bodyPr>
          <a:p>
            <a:r>
              <a:rPr lang="zh-CN" altLang="en-US" sz="3600" b="1">
                <a:latin typeface="黑体" panose="02010609060101010101" charset="-122"/>
                <a:ea typeface="黑体" panose="02010609060101010101" charset="-122"/>
                <a:cs typeface="黑体" panose="02010609060101010101" charset="-122"/>
                <a:sym typeface="+mn-ea"/>
              </a:rPr>
              <a:t>2.十项主要目标</a:t>
            </a:r>
            <a:endParaRPr lang="zh-CN" altLang="en-US" sz="3600" b="1">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580580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532574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3.“十四五”时期十大任务</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6219825" y="387985"/>
            <a:ext cx="475932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（1）推动立德树人工程</a:t>
            </a:r>
            <a:endParaRPr lang="zh-CN" altLang="en-US" sz="3200" b="1">
              <a:latin typeface="黑体" panose="02010609060101010101" charset="-122"/>
              <a:ea typeface="黑体" panose="02010609060101010101" charset="-122"/>
              <a:cs typeface="黑体" panose="02010609060101010101" charset="-122"/>
            </a:endParaRPr>
          </a:p>
        </p:txBody>
      </p:sp>
      <p:pic>
        <p:nvPicPr>
          <p:cNvPr id="32" name="图片 31"/>
          <p:cNvPicPr>
            <a:picLocks noChangeAspect="1"/>
          </p:cNvPicPr>
          <p:nvPr/>
        </p:nvPicPr>
        <p:blipFill>
          <a:blip r:embed="rId1"/>
          <a:stretch>
            <a:fillRect/>
          </a:stretch>
        </p:blipFill>
        <p:spPr>
          <a:xfrm>
            <a:off x="10234295" y="196215"/>
            <a:ext cx="2233930" cy="967740"/>
          </a:xfrm>
          <a:prstGeom prst="rect">
            <a:avLst/>
          </a:prstGeom>
        </p:spPr>
      </p:pic>
      <p:sp>
        <p:nvSpPr>
          <p:cNvPr id="3" name="文本框 2"/>
          <p:cNvSpPr txBox="1"/>
          <p:nvPr/>
        </p:nvSpPr>
        <p:spPr>
          <a:xfrm>
            <a:off x="459105" y="1428115"/>
            <a:ext cx="11407140" cy="5220970"/>
          </a:xfrm>
          <a:prstGeom prst="rect">
            <a:avLst/>
          </a:prstGeom>
          <a:noFill/>
        </p:spPr>
        <p:txBody>
          <a:bodyPr wrap="square" rtlCol="0">
            <a:spAutoFit/>
          </a:bodyPr>
          <a:p>
            <a:pPr indent="812800" fontAlgn="auto">
              <a:lnSpc>
                <a:spcPts val="4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校党委围绕加强党对教育工作全面领导，全面贯彻党的教育方针，坚持社会主义办学方向，坚持党要管党，从严治党，以政治建设为统领，全面落实党建任务，扎实推进三全育人德育工作机制，助推各项工作更上新台阶。“十四五”期间，学校党建工作要抓示范带头，抓党员教育管理，抓党建品牌建设，强化政治引领，强化意识形态工作，强化基层组织建设，强化服务师生，强化制度建设。注重思想政治教育工作，全面推进“1421”建设工程，将专业教育与思政育人一体化融合，加大力度推进“师德师风建设”“四史教育”“微党课”等教育，将五育并举、三全育人、立德树人根本任务贯穿教育全过程。</a:t>
            </a:r>
            <a:endParaRPr lang="zh-CN" altLang="en-US" sz="3200" b="1">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580580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532574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3.“十四五”时期十大任务</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6219825" y="387985"/>
            <a:ext cx="475932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（2）推进以评促建工程 </a:t>
            </a:r>
            <a:endParaRPr lang="zh-CN" altLang="en-US" sz="3200" b="1">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392430" y="1631315"/>
            <a:ext cx="11407140" cy="4502785"/>
          </a:xfrm>
          <a:prstGeom prst="rect">
            <a:avLst/>
          </a:prstGeom>
          <a:noFill/>
        </p:spPr>
        <p:txBody>
          <a:bodyPr wrap="square" rtlCol="0">
            <a:spAutoFit/>
          </a:bodyPr>
          <a:p>
            <a:pPr indent="812800" fontAlgn="auto">
              <a:lnSpc>
                <a:spcPts val="43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全面建立《山西应用科技学院本科合格评估迎评促建结构体系》，对标对表，查找差距，提出整改办法，全力做好本科教学合格评估工作。建立规范、专业、高效的本科合格评估建设团队，通过多元化、全方位、请进来、走出去等多种方式提升团队的整体水平，通过实施“1366”工程，加大投入，补齐短板，加强教学基本规范建设，着力提升教学质量，圆满完成学校本科教学合格评估任务。同时，创造条件，在合格评估通过后，积极争取设立专业硕士授权点。</a:t>
            </a:r>
            <a:endParaRPr lang="zh-CN" altLang="en-US" sz="3200" b="1">
              <a:latin typeface="黑体" panose="02010609060101010101" charset="-122"/>
              <a:ea typeface="黑体" panose="02010609060101010101" charset="-122"/>
              <a:cs typeface="黑体" panose="02010609060101010101" charset="-122"/>
            </a:endParaRPr>
          </a:p>
        </p:txBody>
      </p:sp>
      <p:pic>
        <p:nvPicPr>
          <p:cNvPr id="32" name="图片 31"/>
          <p:cNvPicPr>
            <a:picLocks noChangeAspect="1"/>
          </p:cNvPicPr>
          <p:nvPr/>
        </p:nvPicPr>
        <p:blipFill>
          <a:blip r:embed="rId1"/>
          <a:stretch>
            <a:fillRect/>
          </a:stretch>
        </p:blipFill>
        <p:spPr>
          <a:xfrm>
            <a:off x="10234295" y="196215"/>
            <a:ext cx="2233930" cy="967740"/>
          </a:xfrm>
          <a:prstGeom prst="rect">
            <a:avLst/>
          </a:prstGeom>
        </p:spPr>
      </p:pic>
      <p:grpSp>
        <p:nvGrpSpPr>
          <p:cNvPr id="45" name="组合 44"/>
          <p:cNvGrpSpPr/>
          <p:nvPr/>
        </p:nvGrpSpPr>
        <p:grpSpPr>
          <a:xfrm>
            <a:off x="6181725" y="1260475"/>
            <a:ext cx="5617845" cy="5262880"/>
            <a:chOff x="1587102" y="605279"/>
            <a:chExt cx="9436686" cy="5647441"/>
          </a:xfrm>
        </p:grpSpPr>
        <p:grpSp>
          <p:nvGrpSpPr>
            <p:cNvPr id="46" name="组合 45"/>
            <p:cNvGrpSpPr/>
            <p:nvPr/>
          </p:nvGrpSpPr>
          <p:grpSpPr>
            <a:xfrm>
              <a:off x="1587102" y="605281"/>
              <a:ext cx="9436686" cy="5628390"/>
              <a:chOff x="1587102" y="624329"/>
              <a:chExt cx="9404748" cy="5609341"/>
            </a:xfrm>
          </p:grpSpPr>
          <p:cxnSp>
            <p:nvCxnSpPr>
              <p:cNvPr id="49" name="直接连接符 48"/>
              <p:cNvCxnSpPr/>
              <p:nvPr/>
            </p:nvCxnSpPr>
            <p:spPr>
              <a:xfrm flipH="1">
                <a:off x="1866900" y="624329"/>
                <a:ext cx="9124950"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1587102" y="6233670"/>
                <a:ext cx="9404748"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7" name="直接连接符 46"/>
            <p:cNvCxnSpPr/>
            <p:nvPr/>
          </p:nvCxnSpPr>
          <p:spPr>
            <a:xfrm>
              <a:off x="10991850" y="468629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0991850" y="60527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580580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532574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3.“十四五”时期十大任务</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6031865" y="387985"/>
            <a:ext cx="576770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（3）完善应用型高校评价体系</a:t>
            </a:r>
            <a:endParaRPr lang="zh-CN" altLang="en-US" sz="3200" b="1">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1771650" y="2125345"/>
            <a:ext cx="8938895" cy="3297555"/>
          </a:xfrm>
          <a:prstGeom prst="rect">
            <a:avLst/>
          </a:prstGeom>
          <a:noFill/>
        </p:spPr>
        <p:txBody>
          <a:bodyPr wrap="square" rtlCol="0">
            <a:spAutoFit/>
          </a:bodyPr>
          <a:p>
            <a:pPr indent="914400" fontAlgn="auto">
              <a:lnSpc>
                <a:spcPts val="5000"/>
              </a:lnSpc>
              <a:extLst>
                <a:ext uri="{35155182-B16C-46BC-9424-99874614C6A1}">
                  <wpsdc:indentchars xmlns:wpsdc="http://www.wps.cn/officeDocument/2017/drawingmlCustomData" val="200" checksum="797548545"/>
                </a:ext>
              </a:extLst>
            </a:pPr>
            <a:r>
              <a:rPr lang="zh-CN" altLang="en-US" sz="3600" b="1">
                <a:latin typeface="黑体" panose="02010609060101010101" charset="-122"/>
                <a:ea typeface="黑体" panose="02010609060101010101" charset="-122"/>
                <a:cs typeface="黑体" panose="02010609060101010101" charset="-122"/>
              </a:rPr>
              <a:t>“十四五”期间，学校将修订应用型本科高校的“双九双百”标准落实到位。评价体系从内涵建设和外延建设评价两方面考量评价学校的建设与发展，坚持立德树人，能力为本，全面发展的评价体系。</a:t>
            </a:r>
            <a:endParaRPr lang="zh-CN" altLang="en-US" sz="3600" b="1">
              <a:latin typeface="黑体" panose="02010609060101010101" charset="-122"/>
              <a:ea typeface="黑体" panose="02010609060101010101" charset="-122"/>
              <a:cs typeface="黑体" panose="02010609060101010101" charset="-122"/>
            </a:endParaRPr>
          </a:p>
        </p:txBody>
      </p:sp>
      <p:grpSp>
        <p:nvGrpSpPr>
          <p:cNvPr id="45" name="组合 44"/>
          <p:cNvGrpSpPr/>
          <p:nvPr/>
        </p:nvGrpSpPr>
        <p:grpSpPr>
          <a:xfrm>
            <a:off x="6388100" y="1482725"/>
            <a:ext cx="5240655" cy="4597400"/>
            <a:chOff x="1587102" y="605279"/>
            <a:chExt cx="9436686" cy="5647441"/>
          </a:xfrm>
        </p:grpSpPr>
        <p:grpSp>
          <p:nvGrpSpPr>
            <p:cNvPr id="46" name="组合 45"/>
            <p:cNvGrpSpPr/>
            <p:nvPr/>
          </p:nvGrpSpPr>
          <p:grpSpPr>
            <a:xfrm>
              <a:off x="1587102" y="605281"/>
              <a:ext cx="9436686" cy="5628390"/>
              <a:chOff x="1587102" y="624329"/>
              <a:chExt cx="9404748" cy="5609341"/>
            </a:xfrm>
          </p:grpSpPr>
          <p:cxnSp>
            <p:nvCxnSpPr>
              <p:cNvPr id="49" name="直接连接符 48"/>
              <p:cNvCxnSpPr/>
              <p:nvPr/>
            </p:nvCxnSpPr>
            <p:spPr>
              <a:xfrm flipH="1">
                <a:off x="1866900" y="624329"/>
                <a:ext cx="9124950"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1587102" y="6233670"/>
                <a:ext cx="9404748"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7" name="直接连接符 46"/>
            <p:cNvCxnSpPr/>
            <p:nvPr/>
          </p:nvCxnSpPr>
          <p:spPr>
            <a:xfrm>
              <a:off x="10991850" y="468629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0991850" y="60527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580580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532574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3.“十四五”时期十大任务</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6219825" y="387985"/>
            <a:ext cx="475932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（4）强化内涵建设工程</a:t>
            </a:r>
            <a:endParaRPr lang="zh-CN" altLang="en-US" sz="3200" b="1">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208280" y="1697990"/>
            <a:ext cx="11407140" cy="4502785"/>
          </a:xfrm>
          <a:prstGeom prst="rect">
            <a:avLst/>
          </a:prstGeom>
          <a:noFill/>
        </p:spPr>
        <p:txBody>
          <a:bodyPr wrap="square" rtlCol="0">
            <a:spAutoFit/>
          </a:bodyPr>
          <a:p>
            <a:pPr indent="812800" fontAlgn="auto">
              <a:lnSpc>
                <a:spcPts val="43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①学校大力弘扬自信自立自强，创新创造创业，品位品质品牌的“三三精神”，分别完成“五个基地三个园区”的创建工作。五个基地为：创建大学生创业励志基地；创建社区文化教育发展基地；创建晋商传播教育基地；创建三晋人文历史教育基地；创建民办教育研究基地。三个园区即打造山西民营科技创新园区；打造唐风晋韵特色的文化园区；打造民办教育示范园区。</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4300"/>
              </a:lnSpc>
              <a:extLst>
                <a:ext uri="{35155182-B16C-46BC-9424-99874614C6A1}">
                  <wpsdc:indentchars xmlns:wpsdc="http://www.wps.cn/officeDocument/2017/drawingmlCustomData" val="200" checksum="3877492575"/>
                </a:ext>
              </a:extLst>
            </a:pPr>
            <a:endParaRPr lang="zh-CN" altLang="en-US" sz="3200" b="1">
              <a:latin typeface="黑体" panose="02010609060101010101" charset="-122"/>
              <a:ea typeface="黑体" panose="02010609060101010101" charset="-122"/>
              <a:cs typeface="黑体" panose="02010609060101010101" charset="-122"/>
            </a:endParaRPr>
          </a:p>
        </p:txBody>
      </p:sp>
      <p:pic>
        <p:nvPicPr>
          <p:cNvPr id="32" name="图片 31"/>
          <p:cNvPicPr>
            <a:picLocks noChangeAspect="1"/>
          </p:cNvPicPr>
          <p:nvPr/>
        </p:nvPicPr>
        <p:blipFill>
          <a:blip r:embed="rId1"/>
          <a:stretch>
            <a:fillRect/>
          </a:stretch>
        </p:blipFill>
        <p:spPr>
          <a:xfrm>
            <a:off x="10234295" y="196215"/>
            <a:ext cx="2233930" cy="967740"/>
          </a:xfrm>
          <a:prstGeom prst="rect">
            <a:avLst/>
          </a:prstGeom>
        </p:spPr>
      </p:pic>
      <p:grpSp>
        <p:nvGrpSpPr>
          <p:cNvPr id="45" name="组合 44"/>
          <p:cNvGrpSpPr/>
          <p:nvPr/>
        </p:nvGrpSpPr>
        <p:grpSpPr>
          <a:xfrm>
            <a:off x="6181725" y="1260475"/>
            <a:ext cx="5617845" cy="5262880"/>
            <a:chOff x="1587102" y="605279"/>
            <a:chExt cx="9436686" cy="5647441"/>
          </a:xfrm>
        </p:grpSpPr>
        <p:grpSp>
          <p:nvGrpSpPr>
            <p:cNvPr id="46" name="组合 45"/>
            <p:cNvGrpSpPr/>
            <p:nvPr/>
          </p:nvGrpSpPr>
          <p:grpSpPr>
            <a:xfrm>
              <a:off x="1587102" y="605281"/>
              <a:ext cx="9436686" cy="5628390"/>
              <a:chOff x="1587102" y="624329"/>
              <a:chExt cx="9404748" cy="5609341"/>
            </a:xfrm>
          </p:grpSpPr>
          <p:cxnSp>
            <p:nvCxnSpPr>
              <p:cNvPr id="49" name="直接连接符 48"/>
              <p:cNvCxnSpPr/>
              <p:nvPr/>
            </p:nvCxnSpPr>
            <p:spPr>
              <a:xfrm flipH="1">
                <a:off x="1866900" y="624329"/>
                <a:ext cx="9124950"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1587102" y="6233670"/>
                <a:ext cx="9404748"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7" name="直接连接符 46"/>
            <p:cNvCxnSpPr/>
            <p:nvPr/>
          </p:nvCxnSpPr>
          <p:spPr>
            <a:xfrm>
              <a:off x="10991850" y="468629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0991850" y="60527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580580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532574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3.“十四五”时期十大任务</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6219825" y="387985"/>
            <a:ext cx="475932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（4）强化内涵建设工程</a:t>
            </a:r>
            <a:endParaRPr lang="zh-CN" altLang="en-US" sz="3200" b="1">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1289050" y="2153920"/>
            <a:ext cx="9467850" cy="3169285"/>
          </a:xfrm>
          <a:prstGeom prst="rect">
            <a:avLst/>
          </a:prstGeom>
          <a:noFill/>
        </p:spPr>
        <p:txBody>
          <a:bodyPr wrap="square" rtlCol="0">
            <a:spAutoFit/>
          </a:bodyPr>
          <a:p>
            <a:pPr indent="812800" fontAlgn="auto">
              <a:lnSpc>
                <a:spcPts val="48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②提高招生就业质量。“十四五”期间，学校将继续以“出口畅”带动“入口旺”， 着力构建招生与就业工作的长效机制，不断优化招生就业质量。到“十四五”末期，学校办学规模全日制在校生将稳定在16000人左右。</a:t>
            </a:r>
            <a:endParaRPr lang="zh-CN" altLang="en-US" sz="3200" b="1">
              <a:latin typeface="黑体" panose="02010609060101010101" charset="-122"/>
              <a:ea typeface="黑体" panose="02010609060101010101" charset="-122"/>
              <a:cs typeface="黑体" panose="02010609060101010101" charset="-122"/>
            </a:endParaRPr>
          </a:p>
        </p:txBody>
      </p:sp>
      <p:pic>
        <p:nvPicPr>
          <p:cNvPr id="32" name="图片 31"/>
          <p:cNvPicPr>
            <a:picLocks noChangeAspect="1"/>
          </p:cNvPicPr>
          <p:nvPr/>
        </p:nvPicPr>
        <p:blipFill>
          <a:blip r:embed="rId1"/>
          <a:stretch>
            <a:fillRect/>
          </a:stretch>
        </p:blipFill>
        <p:spPr>
          <a:xfrm>
            <a:off x="10234295" y="196215"/>
            <a:ext cx="2233930" cy="967740"/>
          </a:xfrm>
          <a:prstGeom prst="rect">
            <a:avLst/>
          </a:prstGeom>
        </p:spPr>
      </p:pic>
      <p:grpSp>
        <p:nvGrpSpPr>
          <p:cNvPr id="45" name="组合 44"/>
          <p:cNvGrpSpPr/>
          <p:nvPr/>
        </p:nvGrpSpPr>
        <p:grpSpPr>
          <a:xfrm>
            <a:off x="6052820" y="1495425"/>
            <a:ext cx="5617845" cy="4193540"/>
            <a:chOff x="1587102" y="605279"/>
            <a:chExt cx="9436686" cy="5647441"/>
          </a:xfrm>
        </p:grpSpPr>
        <p:grpSp>
          <p:nvGrpSpPr>
            <p:cNvPr id="46" name="组合 45"/>
            <p:cNvGrpSpPr/>
            <p:nvPr/>
          </p:nvGrpSpPr>
          <p:grpSpPr>
            <a:xfrm>
              <a:off x="1587102" y="605281"/>
              <a:ext cx="9436686" cy="5628390"/>
              <a:chOff x="1587102" y="624329"/>
              <a:chExt cx="9404748" cy="5609341"/>
            </a:xfrm>
          </p:grpSpPr>
          <p:cxnSp>
            <p:nvCxnSpPr>
              <p:cNvPr id="49" name="直接连接符 48"/>
              <p:cNvCxnSpPr/>
              <p:nvPr/>
            </p:nvCxnSpPr>
            <p:spPr>
              <a:xfrm flipH="1">
                <a:off x="1866900" y="624329"/>
                <a:ext cx="9124950"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1587102" y="6233670"/>
                <a:ext cx="9404748"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7" name="直接连接符 46"/>
            <p:cNvCxnSpPr/>
            <p:nvPr/>
          </p:nvCxnSpPr>
          <p:spPr>
            <a:xfrm>
              <a:off x="10991850" y="468629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0991850" y="60527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580580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532574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3.“十四五”时期十大任务</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6219825" y="387985"/>
            <a:ext cx="475932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（5）实施教学质量工程</a:t>
            </a:r>
            <a:endParaRPr lang="zh-CN" altLang="en-US" sz="3200" b="1">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208280" y="1260475"/>
            <a:ext cx="11407140" cy="5451475"/>
          </a:xfrm>
          <a:prstGeom prst="rect">
            <a:avLst/>
          </a:prstGeom>
          <a:noFill/>
        </p:spPr>
        <p:txBody>
          <a:bodyPr wrap="square" rtlCol="0">
            <a:spAutoFit/>
          </a:bodyPr>
          <a:p>
            <a:pPr indent="812800" fontAlgn="auto">
              <a:lnSpc>
                <a:spcPts val="38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①加强学科专业集群建设。学校将以山西省社会发展需求，以服务地方经济为导向，以学校现有的特色专业为基点，按照“市场优先、优势突出、交叉更替、逐步调整”的思路，重点扶持市场前景广阔的优势专业，突出办学特色，整合新兴和传统专业，设置市场急需专业。积极打造结构严密、布局合理、具有鲜明特色的专业群。通过新建、发展、改造与整合，调整专业结构与布局，丰富和充实专业内涵，凝炼和建设重点专业，新建一批新兴专业，巩固和发展一批应用型专业，改造和调整一批传统专业，使学校的本科专业建设达到结构合理、规模适度、特色鲜明、质量上乘的建设目标。同时，根据学科建设情况，到“十四五”末，申请不少于两个专业硕士点。</a:t>
            </a:r>
            <a:endParaRPr lang="zh-CN" altLang="en-US" sz="3200" b="1">
              <a:latin typeface="黑体" panose="02010609060101010101" charset="-122"/>
              <a:ea typeface="黑体" panose="02010609060101010101" charset="-122"/>
              <a:cs typeface="黑体" panose="02010609060101010101" charset="-122"/>
            </a:endParaRPr>
          </a:p>
        </p:txBody>
      </p:sp>
      <p:pic>
        <p:nvPicPr>
          <p:cNvPr id="32" name="图片 31"/>
          <p:cNvPicPr>
            <a:picLocks noChangeAspect="1"/>
          </p:cNvPicPr>
          <p:nvPr/>
        </p:nvPicPr>
        <p:blipFill>
          <a:blip r:embed="rId1"/>
          <a:stretch>
            <a:fillRect/>
          </a:stretch>
        </p:blipFill>
        <p:spPr>
          <a:xfrm>
            <a:off x="10234295" y="196215"/>
            <a:ext cx="2233930" cy="967740"/>
          </a:xfrm>
          <a:prstGeom prst="rect">
            <a:avLst/>
          </a:prstGeom>
        </p:spPr>
      </p:pic>
      <p:grpSp>
        <p:nvGrpSpPr>
          <p:cNvPr id="45" name="组合 44"/>
          <p:cNvGrpSpPr/>
          <p:nvPr/>
        </p:nvGrpSpPr>
        <p:grpSpPr>
          <a:xfrm>
            <a:off x="6181725" y="1163955"/>
            <a:ext cx="5617845" cy="5547995"/>
            <a:chOff x="1587102" y="605279"/>
            <a:chExt cx="9436686" cy="5647441"/>
          </a:xfrm>
        </p:grpSpPr>
        <p:grpSp>
          <p:nvGrpSpPr>
            <p:cNvPr id="46" name="组合 45"/>
            <p:cNvGrpSpPr/>
            <p:nvPr/>
          </p:nvGrpSpPr>
          <p:grpSpPr>
            <a:xfrm>
              <a:off x="1587102" y="605281"/>
              <a:ext cx="9436686" cy="5628390"/>
              <a:chOff x="1587102" y="624329"/>
              <a:chExt cx="9404748" cy="5609341"/>
            </a:xfrm>
          </p:grpSpPr>
          <p:cxnSp>
            <p:nvCxnSpPr>
              <p:cNvPr id="49" name="直接连接符 48"/>
              <p:cNvCxnSpPr/>
              <p:nvPr/>
            </p:nvCxnSpPr>
            <p:spPr>
              <a:xfrm flipH="1">
                <a:off x="1866900" y="624329"/>
                <a:ext cx="9124950"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1587102" y="6233670"/>
                <a:ext cx="9404748"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7" name="直接连接符 46"/>
            <p:cNvCxnSpPr/>
            <p:nvPr/>
          </p:nvCxnSpPr>
          <p:spPr>
            <a:xfrm>
              <a:off x="10991850" y="468629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0991850" y="60527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580580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532574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3.“十四五”时期十大任务</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6219825" y="387985"/>
            <a:ext cx="475932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（5）实施教学质量工程</a:t>
            </a:r>
            <a:endParaRPr lang="zh-CN" altLang="en-US" sz="3200" b="1">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208280" y="1260475"/>
            <a:ext cx="11407140" cy="5451475"/>
          </a:xfrm>
          <a:prstGeom prst="rect">
            <a:avLst/>
          </a:prstGeom>
          <a:noFill/>
        </p:spPr>
        <p:txBody>
          <a:bodyPr wrap="square" rtlCol="0">
            <a:spAutoFit/>
          </a:bodyPr>
          <a:p>
            <a:pPr indent="812800" fontAlgn="auto">
              <a:lnSpc>
                <a:spcPts val="38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②进一步改革与完善人才培养方案，规范专业课程体系，强化课堂教学改革，培养符合各专业培养目标的高素质专门人才；通过举办创业学院和“1+1”实验班、扩大对外交流与合作等形式，积极培养各类拔尖创新人才；加强实验实训中心建设，着力推进创新基地建设计划的实施；全面深化“应用型”教育模式，突出学生创新能力的培养，造就一大批知识、能力、素质俱佳的应用型人才。</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38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③完善教学质量监控体系。落实以本为本，强化教学质量管理和过程监控，强化教学检查与教学评估力度，保证教学过程和各环节按规范运行并达到相应质量标准，促进教学质量稳步提升。</a:t>
            </a:r>
            <a:endParaRPr lang="zh-CN" altLang="en-US" sz="3200" b="1">
              <a:latin typeface="黑体" panose="02010609060101010101" charset="-122"/>
              <a:ea typeface="黑体" panose="02010609060101010101" charset="-122"/>
              <a:cs typeface="黑体" panose="02010609060101010101" charset="-122"/>
            </a:endParaRPr>
          </a:p>
        </p:txBody>
      </p:sp>
      <p:pic>
        <p:nvPicPr>
          <p:cNvPr id="32" name="图片 31"/>
          <p:cNvPicPr>
            <a:picLocks noChangeAspect="1"/>
          </p:cNvPicPr>
          <p:nvPr/>
        </p:nvPicPr>
        <p:blipFill>
          <a:blip r:embed="rId1"/>
          <a:stretch>
            <a:fillRect/>
          </a:stretch>
        </p:blipFill>
        <p:spPr>
          <a:xfrm>
            <a:off x="10234295" y="196215"/>
            <a:ext cx="2233930" cy="967740"/>
          </a:xfrm>
          <a:prstGeom prst="rect">
            <a:avLst/>
          </a:prstGeom>
        </p:spPr>
      </p:pic>
      <p:grpSp>
        <p:nvGrpSpPr>
          <p:cNvPr id="45" name="组合 44"/>
          <p:cNvGrpSpPr/>
          <p:nvPr/>
        </p:nvGrpSpPr>
        <p:grpSpPr>
          <a:xfrm>
            <a:off x="6181725" y="1163955"/>
            <a:ext cx="5617845" cy="5547995"/>
            <a:chOff x="1587102" y="605279"/>
            <a:chExt cx="9436686" cy="5647441"/>
          </a:xfrm>
        </p:grpSpPr>
        <p:grpSp>
          <p:nvGrpSpPr>
            <p:cNvPr id="46" name="组合 45"/>
            <p:cNvGrpSpPr/>
            <p:nvPr/>
          </p:nvGrpSpPr>
          <p:grpSpPr>
            <a:xfrm>
              <a:off x="1587102" y="605281"/>
              <a:ext cx="9436686" cy="5628390"/>
              <a:chOff x="1587102" y="624329"/>
              <a:chExt cx="9404748" cy="5609341"/>
            </a:xfrm>
          </p:grpSpPr>
          <p:cxnSp>
            <p:nvCxnSpPr>
              <p:cNvPr id="49" name="直接连接符 48"/>
              <p:cNvCxnSpPr/>
              <p:nvPr/>
            </p:nvCxnSpPr>
            <p:spPr>
              <a:xfrm flipH="1">
                <a:off x="1866900" y="624329"/>
                <a:ext cx="9124950"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1587102" y="6233670"/>
                <a:ext cx="9404748"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7" name="直接连接符 46"/>
            <p:cNvCxnSpPr/>
            <p:nvPr/>
          </p:nvCxnSpPr>
          <p:spPr>
            <a:xfrm>
              <a:off x="10991850" y="468629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0991850" y="60527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流程图: 过程 2"/>
          <p:cNvSpPr/>
          <p:nvPr/>
        </p:nvSpPr>
        <p:spPr>
          <a:xfrm>
            <a:off x="0" y="0"/>
            <a:ext cx="2279650" cy="6858000"/>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1061720" y="1532255"/>
            <a:ext cx="3425190" cy="357505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思源黑体 CN Regular" panose="020B0500000000000000" pitchFamily="34" charset="-122"/>
              <a:ea typeface="思源黑体 CN Regular" panose="020B0500000000000000" pitchFamily="34" charset="-122"/>
            </a:endParaRPr>
          </a:p>
        </p:txBody>
      </p:sp>
      <p:grpSp>
        <p:nvGrpSpPr>
          <p:cNvPr id="18" name="组合 17"/>
          <p:cNvGrpSpPr/>
          <p:nvPr/>
        </p:nvGrpSpPr>
        <p:grpSpPr>
          <a:xfrm>
            <a:off x="4564380" y="202565"/>
            <a:ext cx="7502525" cy="6452235"/>
            <a:chOff x="6164654" y="1391281"/>
            <a:chExt cx="5032057" cy="1602149"/>
          </a:xfrm>
        </p:grpSpPr>
        <p:sp>
          <p:nvSpPr>
            <p:cNvPr id="19" name="矩形 18"/>
            <p:cNvSpPr/>
            <p:nvPr/>
          </p:nvSpPr>
          <p:spPr>
            <a:xfrm>
              <a:off x="6164654" y="1391281"/>
              <a:ext cx="5032057" cy="160214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佳佳PPT"/>
            <p:cNvSpPr txBox="1"/>
            <p:nvPr/>
          </p:nvSpPr>
          <p:spPr>
            <a:xfrm>
              <a:off x="6284120" y="1413830"/>
              <a:ext cx="4789585" cy="1425911"/>
            </a:xfrm>
            <a:prstGeom prst="rect">
              <a:avLst/>
            </a:prstGeom>
          </p:spPr>
          <p:txBody>
            <a:bodyPr vert="horz" lIns="91440" tIns="45720" rIns="91440" bIns="45720" rtlCol="0">
              <a:noAutofit/>
            </a:bodyPr>
            <a:lstStyle>
              <a:lvl1pPr marL="0" indent="0" algn="l" defTabSz="914400" rtl="0" eaLnBrk="1" latinLnBrk="0" hangingPunct="1">
                <a:lnSpc>
                  <a:spcPct val="130000"/>
                </a:lnSpc>
                <a:spcBef>
                  <a:spcPts val="1000"/>
                </a:spcBef>
                <a:buFont typeface="Arial" panose="020B0604020202020204" pitchFamily="34" charset="0"/>
                <a:buNone/>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30000"/>
                </a:lnSpc>
                <a:spcBef>
                  <a:spcPts val="0"/>
                </a:spcBef>
                <a:spcAft>
                  <a:spcPts val="0"/>
                </a:spcAft>
                <a:buClrTx/>
                <a:buSzTx/>
                <a:buFont typeface="Arial" panose="020B0604020202020204" pitchFamily="34" charset="0"/>
                <a:buNone/>
                <a:defRPr/>
              </a:pPr>
              <a:r>
                <a:rPr kumimoji="0" lang="zh-CN" altLang="en-US"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rPr>
                <a:t>（1）完成了新校区一期工程的建设任务，启动了二三期工程，校园建设面积实现了从20余万平米到36万平米的建设目标。</a:t>
              </a:r>
              <a:endParaRPr kumimoji="0" lang="zh-CN" altLang="en-US"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endParaRPr>
            </a:p>
            <a:p>
              <a:pPr marL="0" marR="0" lvl="0" indent="0" algn="just" defTabSz="914400" rtl="0" eaLnBrk="1" fontAlgn="auto" latinLnBrk="0" hangingPunct="1">
                <a:lnSpc>
                  <a:spcPct val="130000"/>
                </a:lnSpc>
                <a:spcBef>
                  <a:spcPts val="0"/>
                </a:spcBef>
                <a:spcAft>
                  <a:spcPts val="0"/>
                </a:spcAft>
                <a:buClrTx/>
                <a:buSzTx/>
                <a:buFont typeface="Arial" panose="020B0604020202020204" pitchFamily="34" charset="0"/>
                <a:buNone/>
                <a:defRPr/>
              </a:pPr>
              <a:r>
                <a:rPr kumimoji="0" lang="zh-CN" altLang="en-US"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rPr>
                <a:t>（2）办学层次从高等职业教育向全日制应用型普通本科大学迈进，实现了“专升本”的发展目标。</a:t>
              </a:r>
              <a:endParaRPr kumimoji="0" lang="zh-CN" altLang="en-US"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endParaRPr>
            </a:p>
            <a:p>
              <a:pPr marL="0" marR="0" lvl="0" indent="0" algn="just" defTabSz="914400" rtl="0" eaLnBrk="1" fontAlgn="auto" latinLnBrk="0" hangingPunct="1">
                <a:lnSpc>
                  <a:spcPct val="130000"/>
                </a:lnSpc>
                <a:spcBef>
                  <a:spcPts val="0"/>
                </a:spcBef>
                <a:spcAft>
                  <a:spcPts val="0"/>
                </a:spcAft>
                <a:buClrTx/>
                <a:buSzTx/>
                <a:buFont typeface="Arial" panose="020B0604020202020204" pitchFamily="34" charset="0"/>
                <a:buNone/>
                <a:defRPr/>
              </a:pPr>
              <a:r>
                <a:rPr kumimoji="0" lang="zh-CN" altLang="en-US"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rPr>
                <a:t>（3）办学规模从数千名学生到15000余名师生的稳步增长，实现了“万人大学”的目标。</a:t>
              </a:r>
              <a:endParaRPr kumimoji="0" lang="zh-CN" altLang="en-US"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endParaRPr>
            </a:p>
          </p:txBody>
        </p:sp>
      </p:grpSp>
      <p:pic>
        <p:nvPicPr>
          <p:cNvPr id="29" name="图片 28" descr="C:\Users\Administrator\Desktop\规划.jpg规划"/>
          <p:cNvPicPr>
            <a:picLocks noChangeAspect="1"/>
          </p:cNvPicPr>
          <p:nvPr/>
        </p:nvPicPr>
        <p:blipFill>
          <a:blip r:embed="rId1"/>
          <a:srcRect/>
          <a:stretch>
            <a:fillRect/>
          </a:stretch>
        </p:blipFill>
        <p:spPr>
          <a:xfrm>
            <a:off x="1161415" y="1664970"/>
            <a:ext cx="3225165" cy="3320415"/>
          </a:xfrm>
          <a:custGeom>
            <a:avLst/>
            <a:gdLst>
              <a:gd name="connsiteX0" fmla="*/ 1612557 w 3225114"/>
              <a:gd name="connsiteY0" fmla="*/ 0 h 3225114"/>
              <a:gd name="connsiteX1" fmla="*/ 3225114 w 3225114"/>
              <a:gd name="connsiteY1" fmla="*/ 1612557 h 3225114"/>
              <a:gd name="connsiteX2" fmla="*/ 1612557 w 3225114"/>
              <a:gd name="connsiteY2" fmla="*/ 3225114 h 3225114"/>
              <a:gd name="connsiteX3" fmla="*/ 0 w 3225114"/>
              <a:gd name="connsiteY3" fmla="*/ 1612557 h 3225114"/>
              <a:gd name="connsiteX4" fmla="*/ 1612557 w 3225114"/>
              <a:gd name="connsiteY4" fmla="*/ 0 h 3225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114" h="3225114">
                <a:moveTo>
                  <a:pt x="1612557" y="0"/>
                </a:moveTo>
                <a:cubicBezTo>
                  <a:pt x="2503148" y="0"/>
                  <a:pt x="3225114" y="721966"/>
                  <a:pt x="3225114" y="1612557"/>
                </a:cubicBezTo>
                <a:cubicBezTo>
                  <a:pt x="3225114" y="2503148"/>
                  <a:pt x="2503148" y="3225114"/>
                  <a:pt x="1612557" y="3225114"/>
                </a:cubicBezTo>
                <a:cubicBezTo>
                  <a:pt x="721966" y="3225114"/>
                  <a:pt x="0" y="2503148"/>
                  <a:pt x="0" y="1612557"/>
                </a:cubicBezTo>
                <a:cubicBezTo>
                  <a:pt x="0" y="721966"/>
                  <a:pt x="721966" y="0"/>
                  <a:pt x="1612557" y="0"/>
                </a:cubicBezTo>
                <a:close/>
              </a:path>
            </a:pathLst>
          </a:custGeom>
        </p:spPr>
      </p:pic>
      <p:sp>
        <p:nvSpPr>
          <p:cNvPr id="16" name="文本框 15"/>
          <p:cNvSpPr txBox="1"/>
          <p:nvPr/>
        </p:nvSpPr>
        <p:spPr>
          <a:xfrm>
            <a:off x="201930" y="648970"/>
            <a:ext cx="859790" cy="4540885"/>
          </a:xfrm>
          <a:prstGeom prst="rect">
            <a:avLst/>
          </a:prstGeom>
          <a:noFill/>
        </p:spPr>
        <p:txBody>
          <a:bodyPr vert="eaVert" wrap="square" rtlCol="0">
            <a:spAutoFit/>
          </a:bodyPr>
          <a:p>
            <a:pPr algn="ctr">
              <a:lnSpc>
                <a:spcPct val="100000"/>
              </a:lnSpc>
            </a:pPr>
            <a:r>
              <a:rPr lang="zh-CN" altLang="en-US" sz="4400" b="1" spc="1000">
                <a:solidFill>
                  <a:schemeClr val="tx1"/>
                </a:solidFill>
                <a:uFillTx/>
                <a:latin typeface="黑体" panose="02010609060101010101" charset="-122"/>
                <a:ea typeface="黑体" panose="02010609060101010101" charset="-122"/>
                <a:cs typeface="黑体" panose="02010609060101010101" charset="-122"/>
              </a:rPr>
              <a:t>近期十年</a:t>
            </a:r>
            <a:endParaRPr lang="zh-CN" altLang="en-US" sz="4400" b="1" spc="1000">
              <a:solidFill>
                <a:schemeClr val="tx1"/>
              </a:solidFill>
              <a:uFillTx/>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222885" y="5425440"/>
            <a:ext cx="2962910" cy="953135"/>
          </a:xfrm>
          <a:prstGeom prst="rect">
            <a:avLst/>
          </a:prstGeom>
          <a:noFill/>
        </p:spPr>
        <p:txBody>
          <a:bodyPr wrap="square" rtlCol="0">
            <a:spAutoFit/>
          </a:bodyPr>
          <a:p>
            <a:r>
              <a:rPr lang="zh-CN" altLang="en-US" sz="2800" b="1">
                <a:latin typeface="黑体" panose="02010609060101010101" charset="-122"/>
                <a:ea typeface="黑体" panose="02010609060101010101" charset="-122"/>
                <a:cs typeface="黑体" panose="02010609060101010101" charset="-122"/>
                <a:sym typeface="+mn-ea"/>
              </a:rPr>
              <a:t>（2011—2021）</a:t>
            </a:r>
            <a:endParaRPr lang="zh-CN" altLang="en-US" sz="2800" b="1">
              <a:latin typeface="黑体" panose="02010609060101010101" charset="-122"/>
              <a:ea typeface="黑体" panose="02010609060101010101" charset="-122"/>
              <a:cs typeface="黑体" panose="02010609060101010101" charset="-122"/>
              <a:sym typeface="+mn-ea"/>
            </a:endParaRPr>
          </a:p>
          <a:p>
            <a:endParaRPr lang="zh-CN" altLang="en-US" sz="2800" b="1">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580580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532574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3.“十四五”时期十大任务</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6219825" y="387985"/>
            <a:ext cx="556069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（6）加强师资队伍建设工程</a:t>
            </a:r>
            <a:endParaRPr lang="zh-CN" altLang="en-US" sz="3200" b="1">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208280" y="1353820"/>
            <a:ext cx="11407140" cy="5631180"/>
          </a:xfrm>
          <a:prstGeom prst="rect">
            <a:avLst/>
          </a:prstGeom>
          <a:noFill/>
        </p:spPr>
        <p:txBody>
          <a:bodyPr wrap="square" rtlCol="0">
            <a:spAutoFit/>
          </a:bodyPr>
          <a:p>
            <a:pPr indent="812800" fontAlgn="auto">
              <a:lnSpc>
                <a:spcPts val="36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建立师德教育、监督、考评制度，狠抓师德师风建设，增强教师服务于学校发展的使命感和责任感。按照《普通本科学校设置暂行规定》要求，以全面提升师资队伍素质为目标，以优化教师队伍结构为重点，以学科为龙头，各专业进一步充实1-2名拔尖学科团队，提升科研、教学水平，努力培养和吸纳博士学位的青年教师，提高学校的层次。通过薪酬待遇、股权激励和安居工程的“三棵树”工程，筑巢引凤，实施教师职称学历提升、师资培训和高层次人才引进计划，着力于学术带头人和骨干教师的选拨与培养，建立有利于教师晋升的激励机制，力争通过五年努力，使师资队伍数量更为充足、结构更加合理，创新能力、科研能力、实践能力及教育教学水平得到稳步显著提升。</a:t>
            </a:r>
            <a:endParaRPr lang="zh-CN" altLang="en-US" sz="3200" b="1">
              <a:latin typeface="黑体" panose="02010609060101010101" charset="-122"/>
              <a:ea typeface="黑体" panose="02010609060101010101" charset="-122"/>
              <a:cs typeface="黑体" panose="02010609060101010101" charset="-122"/>
            </a:endParaRPr>
          </a:p>
        </p:txBody>
      </p:sp>
      <p:grpSp>
        <p:nvGrpSpPr>
          <p:cNvPr id="45" name="组合 44"/>
          <p:cNvGrpSpPr/>
          <p:nvPr/>
        </p:nvGrpSpPr>
        <p:grpSpPr>
          <a:xfrm>
            <a:off x="6181725" y="1260475"/>
            <a:ext cx="5617845" cy="5406390"/>
            <a:chOff x="1587102" y="605279"/>
            <a:chExt cx="9436686" cy="5647441"/>
          </a:xfrm>
        </p:grpSpPr>
        <p:grpSp>
          <p:nvGrpSpPr>
            <p:cNvPr id="46" name="组合 45"/>
            <p:cNvGrpSpPr/>
            <p:nvPr/>
          </p:nvGrpSpPr>
          <p:grpSpPr>
            <a:xfrm>
              <a:off x="1587102" y="605281"/>
              <a:ext cx="9436686" cy="5628390"/>
              <a:chOff x="1587102" y="624329"/>
              <a:chExt cx="9404748" cy="5609341"/>
            </a:xfrm>
          </p:grpSpPr>
          <p:cxnSp>
            <p:nvCxnSpPr>
              <p:cNvPr id="49" name="直接连接符 48"/>
              <p:cNvCxnSpPr/>
              <p:nvPr/>
            </p:nvCxnSpPr>
            <p:spPr>
              <a:xfrm flipH="1">
                <a:off x="1866900" y="624329"/>
                <a:ext cx="9124950"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1587102" y="6233670"/>
                <a:ext cx="9404748"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7" name="直接连接符 46"/>
            <p:cNvCxnSpPr/>
            <p:nvPr/>
          </p:nvCxnSpPr>
          <p:spPr>
            <a:xfrm>
              <a:off x="10991850" y="468629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0991850" y="60527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580580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532574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3.“十四五”时期十大任务</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6219825" y="387985"/>
            <a:ext cx="475932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（7）深化产教融合工程</a:t>
            </a:r>
            <a:endParaRPr lang="zh-CN" altLang="en-US" sz="3200" b="1">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208280" y="1356360"/>
            <a:ext cx="11407140" cy="5053965"/>
          </a:xfrm>
          <a:prstGeom prst="rect">
            <a:avLst/>
          </a:prstGeom>
          <a:noFill/>
        </p:spPr>
        <p:txBody>
          <a:bodyPr wrap="square" rtlCol="0">
            <a:spAutoFit/>
          </a:bodyPr>
          <a:p>
            <a:pPr indent="812800" fontAlgn="auto">
              <a:lnSpc>
                <a:spcPts val="43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学校将以校企合作为抓手，以山西省应用型高校联盟和应用型高等教育研究中心为平台，实现产教融合的良性循环，重点在服务地方经济建设上实现新的突破；主动融入山西省综改试验区的功能需求，实行技能培训；积极与潇河园区太原起步区联系，形成互助的联动机制，共同融入、互助互利互赢、共同发展。建立学校与地方行业、企业、社区共同参与的合作办学、合作治理机制，充实组建山西应用科技教育集团，分别与山西省内200家企业、200所中职高中学校建立校企合作、院校对接的“双百联盟”机制。</a:t>
            </a:r>
            <a:endParaRPr lang="zh-CN" altLang="en-US" sz="3200" b="1">
              <a:latin typeface="黑体" panose="02010609060101010101" charset="-122"/>
              <a:ea typeface="黑体" panose="02010609060101010101" charset="-122"/>
              <a:cs typeface="黑体" panose="02010609060101010101" charset="-122"/>
            </a:endParaRPr>
          </a:p>
        </p:txBody>
      </p:sp>
      <p:pic>
        <p:nvPicPr>
          <p:cNvPr id="32" name="图片 31"/>
          <p:cNvPicPr>
            <a:picLocks noChangeAspect="1"/>
          </p:cNvPicPr>
          <p:nvPr/>
        </p:nvPicPr>
        <p:blipFill>
          <a:blip r:embed="rId1"/>
          <a:stretch>
            <a:fillRect/>
          </a:stretch>
        </p:blipFill>
        <p:spPr>
          <a:xfrm>
            <a:off x="10234295" y="196215"/>
            <a:ext cx="2233930" cy="967740"/>
          </a:xfrm>
          <a:prstGeom prst="rect">
            <a:avLst/>
          </a:prstGeom>
        </p:spPr>
      </p:pic>
      <p:grpSp>
        <p:nvGrpSpPr>
          <p:cNvPr id="45" name="组合 44"/>
          <p:cNvGrpSpPr/>
          <p:nvPr/>
        </p:nvGrpSpPr>
        <p:grpSpPr>
          <a:xfrm>
            <a:off x="6181725" y="1260475"/>
            <a:ext cx="5617845" cy="5262880"/>
            <a:chOff x="1587102" y="605279"/>
            <a:chExt cx="9436686" cy="5647441"/>
          </a:xfrm>
        </p:grpSpPr>
        <p:grpSp>
          <p:nvGrpSpPr>
            <p:cNvPr id="46" name="组合 45"/>
            <p:cNvGrpSpPr/>
            <p:nvPr/>
          </p:nvGrpSpPr>
          <p:grpSpPr>
            <a:xfrm>
              <a:off x="1587102" y="605281"/>
              <a:ext cx="9436686" cy="5628390"/>
              <a:chOff x="1587102" y="624329"/>
              <a:chExt cx="9404748" cy="5609341"/>
            </a:xfrm>
          </p:grpSpPr>
          <p:cxnSp>
            <p:nvCxnSpPr>
              <p:cNvPr id="49" name="直接连接符 48"/>
              <p:cNvCxnSpPr/>
              <p:nvPr/>
            </p:nvCxnSpPr>
            <p:spPr>
              <a:xfrm flipH="1">
                <a:off x="1866900" y="624329"/>
                <a:ext cx="9124950"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1587102" y="6233670"/>
                <a:ext cx="9404748"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7" name="直接连接符 46"/>
            <p:cNvCxnSpPr/>
            <p:nvPr/>
          </p:nvCxnSpPr>
          <p:spPr>
            <a:xfrm>
              <a:off x="10991850" y="468629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0991850" y="60527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580580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532574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3.“十四五”时期十大任务</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6219825" y="387985"/>
            <a:ext cx="475932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（8）推动文化育人工程</a:t>
            </a:r>
            <a:endParaRPr lang="zh-CN" altLang="en-US" sz="3200" b="1">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208280" y="1493520"/>
            <a:ext cx="11407140" cy="4502785"/>
          </a:xfrm>
          <a:prstGeom prst="rect">
            <a:avLst/>
          </a:prstGeom>
          <a:noFill/>
        </p:spPr>
        <p:txBody>
          <a:bodyPr wrap="square" rtlCol="0">
            <a:spAutoFit/>
          </a:bodyPr>
          <a:p>
            <a:pPr indent="812800" fontAlgn="auto">
              <a:lnSpc>
                <a:spcPts val="43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本着育人为本、德育为先的原则，着力推进校园文化建设，重点打造“书香校园”“礼仪校园”“健康校园”“文化校园”“平安校园”五大工程，全面提高学生综合素质；把“德育养成、提升技能、三创育人、校园文化、文明和谐”五大板块，在突出其特色的原则下，构建成为一个具有“现代化、网络化、人文化、园林化”的校园文化体系；突出学校办学特色，发挥精神育人、文化育人、环境育人功能，形成“五个工程五大板块、四化三育全过程”的校园文化建设工程。</a:t>
            </a:r>
            <a:endParaRPr lang="zh-CN" altLang="en-US" sz="3200" b="1">
              <a:latin typeface="黑体" panose="02010609060101010101" charset="-122"/>
              <a:ea typeface="黑体" panose="02010609060101010101" charset="-122"/>
              <a:cs typeface="黑体" panose="02010609060101010101" charset="-122"/>
            </a:endParaRPr>
          </a:p>
        </p:txBody>
      </p:sp>
      <p:pic>
        <p:nvPicPr>
          <p:cNvPr id="32" name="图片 31"/>
          <p:cNvPicPr>
            <a:picLocks noChangeAspect="1"/>
          </p:cNvPicPr>
          <p:nvPr/>
        </p:nvPicPr>
        <p:blipFill>
          <a:blip r:embed="rId1"/>
          <a:stretch>
            <a:fillRect/>
          </a:stretch>
        </p:blipFill>
        <p:spPr>
          <a:xfrm>
            <a:off x="10234295" y="196215"/>
            <a:ext cx="2233930" cy="967740"/>
          </a:xfrm>
          <a:prstGeom prst="rect">
            <a:avLst/>
          </a:prstGeom>
        </p:spPr>
      </p:pic>
      <p:grpSp>
        <p:nvGrpSpPr>
          <p:cNvPr id="45" name="组合 44"/>
          <p:cNvGrpSpPr/>
          <p:nvPr/>
        </p:nvGrpSpPr>
        <p:grpSpPr>
          <a:xfrm>
            <a:off x="6181725" y="1260475"/>
            <a:ext cx="5617845" cy="5262880"/>
            <a:chOff x="1587102" y="605279"/>
            <a:chExt cx="9436686" cy="5647441"/>
          </a:xfrm>
        </p:grpSpPr>
        <p:grpSp>
          <p:nvGrpSpPr>
            <p:cNvPr id="46" name="组合 45"/>
            <p:cNvGrpSpPr/>
            <p:nvPr/>
          </p:nvGrpSpPr>
          <p:grpSpPr>
            <a:xfrm>
              <a:off x="1587102" y="605281"/>
              <a:ext cx="9436686" cy="5628390"/>
              <a:chOff x="1587102" y="624329"/>
              <a:chExt cx="9404748" cy="5609341"/>
            </a:xfrm>
          </p:grpSpPr>
          <p:cxnSp>
            <p:nvCxnSpPr>
              <p:cNvPr id="49" name="直接连接符 48"/>
              <p:cNvCxnSpPr/>
              <p:nvPr/>
            </p:nvCxnSpPr>
            <p:spPr>
              <a:xfrm flipH="1">
                <a:off x="1866900" y="624329"/>
                <a:ext cx="9124950"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1587102" y="6233670"/>
                <a:ext cx="9404748"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7" name="直接连接符 46"/>
            <p:cNvCxnSpPr/>
            <p:nvPr/>
          </p:nvCxnSpPr>
          <p:spPr>
            <a:xfrm>
              <a:off x="10991850" y="468629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0991850" y="60527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580580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532574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3.“十四五”时期十大任务</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6219825" y="387985"/>
            <a:ext cx="475932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（9）提升服务质量工程</a:t>
            </a:r>
            <a:endParaRPr lang="zh-CN" altLang="en-US" sz="3200" b="1">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142240" y="1260475"/>
            <a:ext cx="11407140" cy="5477510"/>
          </a:xfrm>
          <a:prstGeom prst="rect">
            <a:avLst/>
          </a:prstGeom>
          <a:noFill/>
        </p:spPr>
        <p:txBody>
          <a:bodyPr wrap="square" rtlCol="0">
            <a:spAutoFit/>
          </a:bodyPr>
          <a:p>
            <a:pPr indent="812800" fontAlgn="auto">
              <a:lnSpc>
                <a:spcPts val="35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①着力改善办学条件，组建后勤物业公司，全面实现企业化、社会化的规范管理，全面服务教学。提升我校优势学科（专业）对地方社会经济发展的服务能力；促进产学研相互结合，推出一批具有价值和社会影响的基础研究成果和服务育人成果。</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35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②着力推进校园信息化建设工程，实现“智慧校园”全覆盖。</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35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③完成西区建设工程。新校区总体规划由行政办公区、公共教学区、公共实验区、资源共享区、学生生活区、教工生活区、医务服务区、体育运动区组成，满足近两万人的服务需求，力争将学校建成一所布局合理、功能齐全、设施先进、环境优美、管理高效的现代化、数字化、生态化大学的校园。</a:t>
            </a:r>
            <a:endParaRPr lang="zh-CN" altLang="en-US" sz="3200" b="1">
              <a:latin typeface="黑体" panose="02010609060101010101" charset="-122"/>
              <a:ea typeface="黑体" panose="02010609060101010101" charset="-122"/>
              <a:cs typeface="黑体" panose="02010609060101010101" charset="-122"/>
            </a:endParaRPr>
          </a:p>
        </p:txBody>
      </p:sp>
      <p:pic>
        <p:nvPicPr>
          <p:cNvPr id="32" name="图片 31"/>
          <p:cNvPicPr>
            <a:picLocks noChangeAspect="1"/>
          </p:cNvPicPr>
          <p:nvPr/>
        </p:nvPicPr>
        <p:blipFill>
          <a:blip r:embed="rId1"/>
          <a:stretch>
            <a:fillRect/>
          </a:stretch>
        </p:blipFill>
        <p:spPr>
          <a:xfrm>
            <a:off x="10234295" y="196215"/>
            <a:ext cx="2233930" cy="967740"/>
          </a:xfrm>
          <a:prstGeom prst="rect">
            <a:avLst/>
          </a:prstGeom>
        </p:spPr>
      </p:pic>
      <p:grpSp>
        <p:nvGrpSpPr>
          <p:cNvPr id="45" name="组合 44"/>
          <p:cNvGrpSpPr/>
          <p:nvPr/>
        </p:nvGrpSpPr>
        <p:grpSpPr>
          <a:xfrm>
            <a:off x="6181725" y="1164590"/>
            <a:ext cx="5617845" cy="5572760"/>
            <a:chOff x="1587102" y="605279"/>
            <a:chExt cx="9436686" cy="5647441"/>
          </a:xfrm>
        </p:grpSpPr>
        <p:grpSp>
          <p:nvGrpSpPr>
            <p:cNvPr id="46" name="组合 45"/>
            <p:cNvGrpSpPr/>
            <p:nvPr/>
          </p:nvGrpSpPr>
          <p:grpSpPr>
            <a:xfrm>
              <a:off x="1587102" y="605281"/>
              <a:ext cx="9436686" cy="5628390"/>
              <a:chOff x="1587102" y="624329"/>
              <a:chExt cx="9404748" cy="5609341"/>
            </a:xfrm>
          </p:grpSpPr>
          <p:cxnSp>
            <p:nvCxnSpPr>
              <p:cNvPr id="49" name="直接连接符 48"/>
              <p:cNvCxnSpPr/>
              <p:nvPr/>
            </p:nvCxnSpPr>
            <p:spPr>
              <a:xfrm flipH="1">
                <a:off x="1866900" y="624329"/>
                <a:ext cx="9124950"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1587102" y="6233670"/>
                <a:ext cx="9404748"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7" name="直接连接符 46"/>
            <p:cNvCxnSpPr/>
            <p:nvPr/>
          </p:nvCxnSpPr>
          <p:spPr>
            <a:xfrm>
              <a:off x="10991850" y="468629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0991850" y="60527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580580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532574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3.“十四五”时期十大任务</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6042025" y="371475"/>
            <a:ext cx="475932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（10）打造文明校园工程</a:t>
            </a:r>
            <a:endParaRPr lang="zh-CN" altLang="en-US" sz="3200" b="1">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208280" y="1537970"/>
            <a:ext cx="11407140" cy="4707890"/>
          </a:xfrm>
          <a:prstGeom prst="rect">
            <a:avLst/>
          </a:prstGeom>
          <a:noFill/>
        </p:spPr>
        <p:txBody>
          <a:bodyPr wrap="square" rtlCol="0">
            <a:spAutoFit/>
          </a:bodyPr>
          <a:p>
            <a:pPr indent="812800" fontAlgn="auto">
              <a:lnSpc>
                <a:spcPts val="45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 以培育和践行社会主义核心价值观为主线，以爱国主义的民族精神和改革创新的时代精神为核心，将“四史”教育融入课堂，提炼“科院精神”，弘扬“三三”理念。巩固和发展大学生思想政治教育的主阵地、主渠道；推进以青年志愿者服务为载体的校园公益性文化事业建设；创新广播、报刊、网络等融媒体宣传手段，唱响思想文化主旋律；提升科院形象品牌，构建现代大学校园文明传播新体系，推进我校文明校园建设水平，增强学校的凝聚力、教育力、创造力和影响力。</a:t>
            </a:r>
            <a:endParaRPr lang="zh-CN" altLang="en-US" sz="3200" b="1">
              <a:latin typeface="黑体" panose="02010609060101010101" charset="-122"/>
              <a:ea typeface="黑体" panose="02010609060101010101" charset="-122"/>
              <a:cs typeface="黑体" panose="02010609060101010101" charset="-122"/>
            </a:endParaRPr>
          </a:p>
        </p:txBody>
      </p:sp>
      <p:pic>
        <p:nvPicPr>
          <p:cNvPr id="32" name="图片 31"/>
          <p:cNvPicPr>
            <a:picLocks noChangeAspect="1"/>
          </p:cNvPicPr>
          <p:nvPr/>
        </p:nvPicPr>
        <p:blipFill>
          <a:blip r:embed="rId1"/>
          <a:stretch>
            <a:fillRect/>
          </a:stretch>
        </p:blipFill>
        <p:spPr>
          <a:xfrm>
            <a:off x="10234295" y="196215"/>
            <a:ext cx="2233930" cy="967740"/>
          </a:xfrm>
          <a:prstGeom prst="rect">
            <a:avLst/>
          </a:prstGeom>
        </p:spPr>
      </p:pic>
      <p:grpSp>
        <p:nvGrpSpPr>
          <p:cNvPr id="45" name="组合 44"/>
          <p:cNvGrpSpPr/>
          <p:nvPr/>
        </p:nvGrpSpPr>
        <p:grpSpPr>
          <a:xfrm>
            <a:off x="6181725" y="1164590"/>
            <a:ext cx="5617845" cy="5572760"/>
            <a:chOff x="1587102" y="605279"/>
            <a:chExt cx="9436686" cy="5647441"/>
          </a:xfrm>
        </p:grpSpPr>
        <p:grpSp>
          <p:nvGrpSpPr>
            <p:cNvPr id="46" name="组合 45"/>
            <p:cNvGrpSpPr/>
            <p:nvPr/>
          </p:nvGrpSpPr>
          <p:grpSpPr>
            <a:xfrm>
              <a:off x="1587102" y="605281"/>
              <a:ext cx="9436686" cy="5628390"/>
              <a:chOff x="1587102" y="624329"/>
              <a:chExt cx="9404748" cy="5609341"/>
            </a:xfrm>
          </p:grpSpPr>
          <p:cxnSp>
            <p:nvCxnSpPr>
              <p:cNvPr id="49" name="直接连接符 48"/>
              <p:cNvCxnSpPr/>
              <p:nvPr/>
            </p:nvCxnSpPr>
            <p:spPr>
              <a:xfrm flipH="1">
                <a:off x="1866900" y="624329"/>
                <a:ext cx="9124950"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1587102" y="6233670"/>
                <a:ext cx="9404748"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7" name="直接连接符 46"/>
            <p:cNvCxnSpPr/>
            <p:nvPr/>
          </p:nvCxnSpPr>
          <p:spPr>
            <a:xfrm>
              <a:off x="10991850" y="468629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0991850" y="60527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40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2" name="矩形 1"/>
          <p:cNvSpPr/>
          <p:nvPr/>
        </p:nvSpPr>
        <p:spPr>
          <a:xfrm>
            <a:off x="276726" y="211923"/>
            <a:ext cx="11638548" cy="6432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p:cNvSpPr/>
          <p:nvPr/>
        </p:nvSpPr>
        <p:spPr>
          <a:xfrm>
            <a:off x="569595" y="832485"/>
            <a:ext cx="8319135" cy="5111750"/>
          </a:xfrm>
          <a:prstGeom prst="rect">
            <a:avLst/>
          </a:prstGeom>
          <a:noFill/>
          <a:ln w="28575" cmpd="sng">
            <a:solidFill>
              <a:schemeClr val="accent1">
                <a:shade val="5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Picture 3" descr="C:\Users\Administrator\Desktop\qwas71重复用\46e542e2380dbba7885d76db4f671184.png"/>
          <p:cNvPicPr>
            <a:picLocks noChangeAspect="1" noChangeArrowheads="1"/>
          </p:cNvPicPr>
          <p:nvPr/>
        </p:nvPicPr>
        <p:blipFill>
          <a:blip r:embed="rId2" cstate="print"/>
          <a:srcRect/>
          <a:stretch>
            <a:fillRect/>
          </a:stretch>
        </p:blipFill>
        <p:spPr bwMode="auto">
          <a:xfrm>
            <a:off x="9580245" y="4246880"/>
            <a:ext cx="2197735" cy="2061210"/>
          </a:xfrm>
          <a:prstGeom prst="rect">
            <a:avLst/>
          </a:prstGeom>
          <a:noFill/>
          <a:ln w="9525">
            <a:noFill/>
            <a:miter lim="800000"/>
            <a:headEnd/>
            <a:tailEnd/>
          </a:ln>
        </p:spPr>
      </p:pic>
      <p:sp>
        <p:nvSpPr>
          <p:cNvPr id="7" name="文本框 6"/>
          <p:cNvSpPr txBox="1"/>
          <p:nvPr/>
        </p:nvSpPr>
        <p:spPr>
          <a:xfrm>
            <a:off x="864235" y="1235710"/>
            <a:ext cx="7710805" cy="4431030"/>
          </a:xfrm>
          <a:prstGeom prst="rect">
            <a:avLst/>
          </a:prstGeom>
          <a:noFill/>
        </p:spPr>
        <p:txBody>
          <a:bodyPr wrap="square" rtlCol="0">
            <a:spAutoFit/>
          </a:bodyPr>
          <a:p>
            <a:pPr indent="812800" fontAlgn="auto">
              <a:lnSpc>
                <a:spcPts val="5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筚路蓝缕办教育，呕心沥血育英才。科院的三十年是艰苦创业、开拓奋进的三十年；是披荆斩棘、励精图治的三十年。今天的发展成果着实来之不易，需要每一位科院人倍加珍惜。展望未来，我们有决心、也有能力，把科院建设好、发展好！</a:t>
            </a:r>
            <a:endParaRPr lang="zh-CN" altLang="en-US" sz="3200" b="1">
              <a:latin typeface="黑体" panose="02010609060101010101" charset="-122"/>
              <a:ea typeface="黑体" panose="02010609060101010101" charset="-122"/>
              <a:cs typeface="黑体" panose="02010609060101010101" charset="-122"/>
            </a:endParaRPr>
          </a:p>
          <a:p>
            <a:endParaRPr lang="zh-CN" altLang="en-US" sz="3200" b="1">
              <a:latin typeface="黑体" panose="02010609060101010101" charset="-122"/>
              <a:ea typeface="黑体" panose="02010609060101010101" charset="-122"/>
              <a:cs typeface="黑体" panose="02010609060101010101" charset="-122"/>
            </a:endParaRPr>
          </a:p>
        </p:txBody>
      </p:sp>
      <p:sp>
        <p:nvSpPr>
          <p:cNvPr id="15" name="AutoShape 112"/>
          <p:cNvSpPr/>
          <p:nvPr/>
        </p:nvSpPr>
        <p:spPr bwMode="auto">
          <a:xfrm>
            <a:off x="569595" y="429260"/>
            <a:ext cx="734695" cy="403225"/>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accent1">
              <a:lumMod val="75000"/>
            </a:schemeClr>
          </a:solidFill>
          <a:ln>
            <a:noFill/>
          </a:ln>
          <a:effectLst/>
        </p:spPr>
        <p:txBody>
          <a:bodyPr lIns="19050" tIns="19050" rIns="19050" bIns="19050" anchor="ctr"/>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chemeClr val="bg1"/>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2" name="矩形 1"/>
          <p:cNvSpPr/>
          <p:nvPr/>
        </p:nvSpPr>
        <p:spPr>
          <a:xfrm>
            <a:off x="276726" y="212558"/>
            <a:ext cx="11638548" cy="6432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p:cNvSpPr/>
          <p:nvPr/>
        </p:nvSpPr>
        <p:spPr>
          <a:xfrm>
            <a:off x="718185" y="433705"/>
            <a:ext cx="9604375" cy="6157595"/>
          </a:xfrm>
          <a:prstGeom prst="rect">
            <a:avLst/>
          </a:prstGeom>
          <a:noFill/>
          <a:ln w="28575" cmpd="sng">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icture 3" descr="C:\Users\Administrator\Desktop\新建文件夹\3 (8).png"/>
          <p:cNvPicPr>
            <a:picLocks noChangeAspect="1" noChangeArrowheads="1"/>
          </p:cNvPicPr>
          <p:nvPr/>
        </p:nvPicPr>
        <p:blipFill>
          <a:blip r:embed="rId3" cstate="print"/>
          <a:srcRect/>
          <a:stretch>
            <a:fillRect/>
          </a:stretch>
        </p:blipFill>
        <p:spPr bwMode="auto">
          <a:xfrm>
            <a:off x="9360535" y="4076700"/>
            <a:ext cx="2715260" cy="2991485"/>
          </a:xfrm>
          <a:prstGeom prst="rect">
            <a:avLst/>
          </a:prstGeom>
          <a:noFill/>
        </p:spPr>
      </p:pic>
      <p:sp>
        <p:nvSpPr>
          <p:cNvPr id="7" name="文本框 6"/>
          <p:cNvSpPr txBox="1"/>
          <p:nvPr/>
        </p:nvSpPr>
        <p:spPr>
          <a:xfrm>
            <a:off x="760730" y="388620"/>
            <a:ext cx="9519285" cy="6247130"/>
          </a:xfrm>
          <a:prstGeom prst="rect">
            <a:avLst/>
          </a:prstGeom>
          <a:noFill/>
        </p:spPr>
        <p:txBody>
          <a:bodyPr wrap="square" rtlCol="0">
            <a:spAutoFit/>
          </a:bodyPr>
          <a:p>
            <a:pPr indent="812800" fontAlgn="auto">
              <a:lnSpc>
                <a:spcPts val="4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当然，我们对照合格达标的高水平应用型本科院校尚有一定距离，需要我们所有科院人找出差距、明晰责任、对标对表、知耻而进。正所谓：九牛爬坡，个个出力。合格评估在即，希望每一位师生员工都能够牢固树立“校兴我荣、校衰我耻，校以我兴、我以校荣”的主人翁精神，将思想统一到迎接教学评估工作的要求上来，统一到推进“1366”工程上来，以时不我待、只争朝夕的干劲，扎扎实实地做好迎评促建的各项工作，为我校顺利通过合格评估加油助力、添翼增彩！欲穷千里目，更上一层楼。让我们乘评建东风，立足新起点，推动科院发展再上新台阶、再谱新华章！</a:t>
            </a:r>
            <a:endParaRPr lang="zh-CN" altLang="en-US" sz="3200" b="1">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桌子上放着笔记本电脑&#10;&#10;描述已自动生成"/>
          <p:cNvPicPr>
            <a:picLocks noChangeAspect="1"/>
          </p:cNvPicPr>
          <p:nvPr/>
        </p:nvPicPr>
        <p:blipFill rotWithShape="1">
          <a:blip r:embed="rId1">
            <a:extLst>
              <a:ext uri="{28A0092B-C50C-407E-A947-70E740481C1C}">
                <a14:useLocalDpi xmlns:a14="http://schemas.microsoft.com/office/drawing/2010/main" val="0"/>
              </a:ext>
            </a:extLst>
          </a:blip>
          <a:srcRect t="19735" b="19735"/>
          <a:stretch>
            <a:fillRect/>
          </a:stretch>
        </p:blipFill>
        <p:spPr>
          <a:xfrm>
            <a:off x="0" y="1940011"/>
            <a:ext cx="12192000" cy="4917989"/>
          </a:xfrm>
          <a:custGeom>
            <a:avLst/>
            <a:gdLst>
              <a:gd name="connsiteX0" fmla="*/ 0 w 12192000"/>
              <a:gd name="connsiteY0" fmla="*/ 0 h 4917989"/>
              <a:gd name="connsiteX1" fmla="*/ 12192000 w 12192000"/>
              <a:gd name="connsiteY1" fmla="*/ 0 h 4917989"/>
              <a:gd name="connsiteX2" fmla="*/ 12192000 w 12192000"/>
              <a:gd name="connsiteY2" fmla="*/ 4917989 h 4917989"/>
              <a:gd name="connsiteX3" fmla="*/ 0 w 12192000"/>
              <a:gd name="connsiteY3" fmla="*/ 4917989 h 4917989"/>
            </a:gdLst>
            <a:ahLst/>
            <a:cxnLst>
              <a:cxn ang="0">
                <a:pos x="connsiteX0" y="connsiteY0"/>
              </a:cxn>
              <a:cxn ang="0">
                <a:pos x="connsiteX1" y="connsiteY1"/>
              </a:cxn>
              <a:cxn ang="0">
                <a:pos x="connsiteX2" y="connsiteY2"/>
              </a:cxn>
              <a:cxn ang="0">
                <a:pos x="connsiteX3" y="connsiteY3"/>
              </a:cxn>
            </a:cxnLst>
            <a:rect l="l" t="t" r="r" b="b"/>
            <a:pathLst>
              <a:path w="12192000" h="4917989">
                <a:moveTo>
                  <a:pt x="0" y="0"/>
                </a:moveTo>
                <a:lnTo>
                  <a:pt x="12192000" y="0"/>
                </a:lnTo>
                <a:lnTo>
                  <a:pt x="12192000" y="4917989"/>
                </a:lnTo>
                <a:lnTo>
                  <a:pt x="0" y="4917989"/>
                </a:lnTo>
                <a:close/>
              </a:path>
            </a:pathLst>
          </a:custGeom>
        </p:spPr>
      </p:pic>
      <p:sp>
        <p:nvSpPr>
          <p:cNvPr id="8" name="矩形 7"/>
          <p:cNvSpPr/>
          <p:nvPr/>
        </p:nvSpPr>
        <p:spPr>
          <a:xfrm>
            <a:off x="1062990" y="637430"/>
            <a:ext cx="5033010" cy="3548599"/>
          </a:xfrm>
          <a:prstGeom prst="rect">
            <a:avLst/>
          </a:prstGeom>
          <a:solidFill>
            <a:srgbClr val="7698C5"/>
          </a:solidFill>
          <a:ln>
            <a:noFill/>
          </a:ln>
          <a:effectLst>
            <a:outerShdw blurRad="482600" sx="103000" sy="103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12" name="组合 11"/>
          <p:cNvGrpSpPr/>
          <p:nvPr/>
        </p:nvGrpSpPr>
        <p:grpSpPr>
          <a:xfrm>
            <a:off x="1476375" y="1692947"/>
            <a:ext cx="4206240" cy="1270098"/>
            <a:chOff x="1426845" y="1522420"/>
            <a:chExt cx="4206240" cy="1270098"/>
          </a:xfrm>
        </p:grpSpPr>
        <p:sp>
          <p:nvSpPr>
            <p:cNvPr id="9" name="矩形 8"/>
            <p:cNvSpPr/>
            <p:nvPr/>
          </p:nvSpPr>
          <p:spPr>
            <a:xfrm>
              <a:off x="1702117" y="2629188"/>
              <a:ext cx="3655695" cy="16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0" name="文本框 9"/>
            <p:cNvSpPr txBox="1"/>
            <p:nvPr/>
          </p:nvSpPr>
          <p:spPr>
            <a:xfrm>
              <a:off x="1426845" y="1522420"/>
              <a:ext cx="4206240"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rPr>
                <a:t>感谢大家聆听</a:t>
              </a:r>
              <a:endParaRPr kumimoji="0" lang="zh-CN" altLang="en-US" sz="4800" b="1"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cxnSp>
        <p:nvCxnSpPr>
          <p:cNvPr id="15" name="直接连接符 14"/>
          <p:cNvCxnSpPr/>
          <p:nvPr/>
        </p:nvCxnSpPr>
        <p:spPr>
          <a:xfrm>
            <a:off x="6629400" y="1508760"/>
            <a:ext cx="5562600" cy="0"/>
          </a:xfrm>
          <a:prstGeom prst="line">
            <a:avLst/>
          </a:prstGeom>
          <a:ln w="1905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流程图: 过程 2"/>
          <p:cNvSpPr/>
          <p:nvPr/>
        </p:nvSpPr>
        <p:spPr>
          <a:xfrm>
            <a:off x="0" y="0"/>
            <a:ext cx="2279650" cy="6858000"/>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1061720" y="1532255"/>
            <a:ext cx="3425190" cy="357505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思源黑体 CN Regular" panose="020B0500000000000000" pitchFamily="34" charset="-122"/>
              <a:ea typeface="思源黑体 CN Regular" panose="020B0500000000000000" pitchFamily="34" charset="-122"/>
            </a:endParaRPr>
          </a:p>
        </p:txBody>
      </p:sp>
      <p:sp>
        <p:nvSpPr>
          <p:cNvPr id="19" name="矩形 18"/>
          <p:cNvSpPr/>
          <p:nvPr/>
        </p:nvSpPr>
        <p:spPr>
          <a:xfrm>
            <a:off x="4564380" y="202565"/>
            <a:ext cx="7502525" cy="645223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9" name="图片 28" descr="C:\Users\Administrator\Desktop\西门.jpeg西门"/>
          <p:cNvPicPr>
            <a:picLocks noChangeAspect="1"/>
          </p:cNvPicPr>
          <p:nvPr/>
        </p:nvPicPr>
        <p:blipFill>
          <a:blip r:embed="rId1"/>
          <a:srcRect/>
          <a:stretch>
            <a:fillRect/>
          </a:stretch>
        </p:blipFill>
        <p:spPr>
          <a:xfrm>
            <a:off x="1161415" y="1636395"/>
            <a:ext cx="3225165" cy="3354070"/>
          </a:xfrm>
          <a:custGeom>
            <a:avLst/>
            <a:gdLst>
              <a:gd name="connsiteX0" fmla="*/ 1612557 w 3225114"/>
              <a:gd name="connsiteY0" fmla="*/ 0 h 3225114"/>
              <a:gd name="connsiteX1" fmla="*/ 3225114 w 3225114"/>
              <a:gd name="connsiteY1" fmla="*/ 1612557 h 3225114"/>
              <a:gd name="connsiteX2" fmla="*/ 1612557 w 3225114"/>
              <a:gd name="connsiteY2" fmla="*/ 3225114 h 3225114"/>
              <a:gd name="connsiteX3" fmla="*/ 0 w 3225114"/>
              <a:gd name="connsiteY3" fmla="*/ 1612557 h 3225114"/>
              <a:gd name="connsiteX4" fmla="*/ 1612557 w 3225114"/>
              <a:gd name="connsiteY4" fmla="*/ 0 h 3225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114" h="3225114">
                <a:moveTo>
                  <a:pt x="1612557" y="0"/>
                </a:moveTo>
                <a:cubicBezTo>
                  <a:pt x="2503148" y="0"/>
                  <a:pt x="3225114" y="721966"/>
                  <a:pt x="3225114" y="1612557"/>
                </a:cubicBezTo>
                <a:cubicBezTo>
                  <a:pt x="3225114" y="2503148"/>
                  <a:pt x="2503148" y="3225114"/>
                  <a:pt x="1612557" y="3225114"/>
                </a:cubicBezTo>
                <a:cubicBezTo>
                  <a:pt x="721966" y="3225114"/>
                  <a:pt x="0" y="2503148"/>
                  <a:pt x="0" y="1612557"/>
                </a:cubicBezTo>
                <a:cubicBezTo>
                  <a:pt x="0" y="721966"/>
                  <a:pt x="721966" y="0"/>
                  <a:pt x="1612557" y="0"/>
                </a:cubicBezTo>
                <a:close/>
              </a:path>
            </a:pathLst>
          </a:custGeom>
        </p:spPr>
      </p:pic>
      <p:sp>
        <p:nvSpPr>
          <p:cNvPr id="16" name="文本框 15"/>
          <p:cNvSpPr txBox="1"/>
          <p:nvPr/>
        </p:nvSpPr>
        <p:spPr>
          <a:xfrm>
            <a:off x="201930" y="648970"/>
            <a:ext cx="859790" cy="4540885"/>
          </a:xfrm>
          <a:prstGeom prst="rect">
            <a:avLst/>
          </a:prstGeom>
          <a:noFill/>
        </p:spPr>
        <p:txBody>
          <a:bodyPr vert="eaVert" wrap="square" rtlCol="0">
            <a:spAutoFit/>
          </a:bodyPr>
          <a:p>
            <a:pPr algn="ctr">
              <a:lnSpc>
                <a:spcPct val="100000"/>
              </a:lnSpc>
            </a:pPr>
            <a:r>
              <a:rPr lang="zh-CN" altLang="en-US" sz="4400" b="1" spc="1000">
                <a:solidFill>
                  <a:schemeClr val="tx1"/>
                </a:solidFill>
                <a:uFillTx/>
                <a:latin typeface="黑体" panose="02010609060101010101" charset="-122"/>
                <a:ea typeface="黑体" panose="02010609060101010101" charset="-122"/>
                <a:cs typeface="黑体" panose="02010609060101010101" charset="-122"/>
              </a:rPr>
              <a:t>近期十年</a:t>
            </a:r>
            <a:endParaRPr lang="zh-CN" altLang="en-US" sz="4400" b="1" spc="1000">
              <a:solidFill>
                <a:schemeClr val="tx1"/>
              </a:solidFill>
              <a:uFillTx/>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222885" y="5425440"/>
            <a:ext cx="2962910" cy="953135"/>
          </a:xfrm>
          <a:prstGeom prst="rect">
            <a:avLst/>
          </a:prstGeom>
          <a:noFill/>
        </p:spPr>
        <p:txBody>
          <a:bodyPr wrap="square" rtlCol="0">
            <a:spAutoFit/>
          </a:bodyPr>
          <a:p>
            <a:r>
              <a:rPr lang="zh-CN" altLang="en-US" sz="2800" b="1">
                <a:latin typeface="黑体" panose="02010609060101010101" charset="-122"/>
                <a:ea typeface="黑体" panose="02010609060101010101" charset="-122"/>
                <a:cs typeface="黑体" panose="02010609060101010101" charset="-122"/>
                <a:sym typeface="+mn-ea"/>
              </a:rPr>
              <a:t>（2011—2021）</a:t>
            </a:r>
            <a:endParaRPr lang="zh-CN" altLang="en-US" sz="2800" b="1">
              <a:latin typeface="黑体" panose="02010609060101010101" charset="-122"/>
              <a:ea typeface="黑体" panose="02010609060101010101" charset="-122"/>
              <a:cs typeface="黑体" panose="02010609060101010101" charset="-122"/>
              <a:sym typeface="+mn-ea"/>
            </a:endParaRPr>
          </a:p>
          <a:p>
            <a:endParaRPr lang="zh-CN" altLang="en-US" sz="28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4777740" y="382270"/>
            <a:ext cx="7076440" cy="6092825"/>
          </a:xfrm>
          <a:prstGeom prst="rect">
            <a:avLst/>
          </a:prstGeom>
          <a:noFill/>
        </p:spPr>
        <p:txBody>
          <a:bodyPr wrap="square" rtlCol="0">
            <a:spAutoFit/>
          </a:bodyPr>
          <a:p>
            <a:pPr indent="812800" fontAlgn="auto">
              <a:lnSpc>
                <a:spcPts val="52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2014年，学校经教育部批准，成为全日制本科高校，掀开了学校发展的新篇章。三十年来，在没有伸手向国家要一分钱的情况下，从无到有、从小到大、从弱到强，艰苦创业，实现了办学条件、办学层次、办学规模的跨越发展，先后为社会培养各类人才六万余名，为山西乃至全国的经济文化建设做出了应有的贡献。</a:t>
            </a:r>
            <a:endParaRPr lang="zh-CN" altLang="en-US" sz="3200" b="1">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582866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5313680"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（二）办学理念（八大理念）</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12" name="圆角矩形 11"/>
          <p:cNvSpPr/>
          <p:nvPr/>
        </p:nvSpPr>
        <p:spPr>
          <a:xfrm>
            <a:off x="1447800" y="2166620"/>
            <a:ext cx="9411970" cy="4399915"/>
          </a:xfrm>
          <a:prstGeom prst="roundRect">
            <a:avLst>
              <a:gd name="adj" fmla="val 11520"/>
            </a:avLst>
          </a:prstGeom>
          <a:gradFill>
            <a:gsLst>
              <a:gs pos="100000">
                <a:schemeClr val="bg1">
                  <a:lumMod val="95000"/>
                </a:schemeClr>
              </a:gs>
              <a:gs pos="0">
                <a:schemeClr val="bg1">
                  <a:lumMod val="88000"/>
                </a:schemeClr>
              </a:gs>
            </a:gsLst>
            <a:lin ang="2700000" scaled="1"/>
          </a:grad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rtlCol="0" anchor="ctr"/>
          <a:p>
            <a:pPr algn="ctr"/>
            <a:endParaRPr lang="zh-CN" altLang="en-US">
              <a:solidFill>
                <a:prstClr val="white"/>
              </a:solidFill>
              <a:latin typeface="思源黑体 CN Bold" pitchFamily="34" charset="-122"/>
              <a:ea typeface="思源黑体 CN Bold" pitchFamily="34" charset="-122"/>
            </a:endParaRPr>
          </a:p>
        </p:txBody>
      </p:sp>
      <p:sp>
        <p:nvSpPr>
          <p:cNvPr id="100" name="文本框 99"/>
          <p:cNvSpPr txBox="1"/>
          <p:nvPr/>
        </p:nvSpPr>
        <p:spPr>
          <a:xfrm>
            <a:off x="708660" y="1329055"/>
            <a:ext cx="10661015" cy="645160"/>
          </a:xfrm>
          <a:prstGeom prst="rect">
            <a:avLst/>
          </a:prstGeom>
          <a:noFill/>
          <a:ln w="9525">
            <a:noFill/>
          </a:ln>
        </p:spPr>
        <p:txBody>
          <a:bodyPr wrap="square">
            <a:spAutoFit/>
          </a:bodyPr>
          <a:p>
            <a:pPr indent="406400"/>
            <a:r>
              <a:rPr lang="zh-CN" sz="3600" b="1">
                <a:latin typeface="黑体" panose="02010609060101010101" charset="-122"/>
                <a:ea typeface="黑体" panose="02010609060101010101" charset="-122"/>
              </a:rPr>
              <a:t>第一，学校校训：“求知、修德、强能、报国”。</a:t>
            </a:r>
            <a:endParaRPr lang="zh-CN" sz="3600" b="1">
              <a:latin typeface="黑体" panose="02010609060101010101" charset="-122"/>
              <a:ea typeface="黑体" panose="02010609060101010101" charset="-122"/>
            </a:endParaRPr>
          </a:p>
        </p:txBody>
      </p:sp>
      <p:sp>
        <p:nvSpPr>
          <p:cNvPr id="8" name="文本框 7"/>
          <p:cNvSpPr txBox="1"/>
          <p:nvPr/>
        </p:nvSpPr>
        <p:spPr>
          <a:xfrm>
            <a:off x="1775460" y="2525395"/>
            <a:ext cx="8757285" cy="3681730"/>
          </a:xfrm>
          <a:prstGeom prst="rect">
            <a:avLst/>
          </a:prstGeom>
          <a:noFill/>
        </p:spPr>
        <p:txBody>
          <a:bodyPr wrap="square" rtlCol="0">
            <a:spAutoFit/>
          </a:bodyPr>
          <a:p>
            <a:pPr marL="457200" indent="-457200" fontAlgn="auto">
              <a:lnSpc>
                <a:spcPts val="4000"/>
              </a:lnSpc>
              <a:buFont typeface="Wingdings" panose="05000000000000000000" charset="0"/>
              <a:buChar char="Ø"/>
            </a:pPr>
            <a:r>
              <a:rPr lang="zh-CN" altLang="en-US" sz="2800" b="1">
                <a:latin typeface="黑体" panose="02010609060101010101" charset="-122"/>
                <a:ea typeface="黑体" panose="02010609060101010101" charset="-122"/>
                <a:cs typeface="黑体" panose="02010609060101010101" charset="-122"/>
              </a:rPr>
              <a:t>这8个字浓缩了同学们从进校门到将来走出社会的全过程，虽然简短，但意义深刻。第一，求知，我们做什么来了，求学求知来了。第二，修德，就是立德树人；第三，强能，就是强化技能；第四，报国，报效祖国。求知、修德、强能，最终师生们要把自己的成长和价值融入时代的洪流中，用自身的能力和才华去报效国家。</a:t>
            </a:r>
            <a:endParaRPr lang="zh-CN" altLang="en-US" sz="2800" b="1">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12" grpId="0" bldLvl="0" animBg="1"/>
    </p:bldLst>
  </p:timing>
</p:sld>
</file>

<file path=ppt/theme/theme1.xml><?xml version="1.0" encoding="utf-8"?>
<a:theme xmlns:a="http://schemas.openxmlformats.org/drawingml/2006/main" name="Office 主题​​">
  <a:themeElements>
    <a:clrScheme name="自定义 13">
      <a:dk1>
        <a:sysClr val="windowText" lastClr="000000"/>
      </a:dk1>
      <a:lt1>
        <a:sysClr val="window" lastClr="FFFFFF"/>
      </a:lt1>
      <a:dk2>
        <a:srgbClr val="44546A"/>
      </a:dk2>
      <a:lt2>
        <a:srgbClr val="E7E6E6"/>
      </a:lt2>
      <a:accent1>
        <a:srgbClr val="7698C5"/>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14105</Words>
  <Application>WPS 演示</Application>
  <PresentationFormat>宽屏</PresentationFormat>
  <Paragraphs>513</Paragraphs>
  <Slides>77</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77</vt:i4>
      </vt:variant>
    </vt:vector>
  </HeadingPairs>
  <TitlesOfParts>
    <vt:vector size="94" baseType="lpstr">
      <vt:lpstr>Arial</vt:lpstr>
      <vt:lpstr>宋体</vt:lpstr>
      <vt:lpstr>Wingdings</vt:lpstr>
      <vt:lpstr>思源黑体 CN Regular</vt:lpstr>
      <vt:lpstr>等线</vt:lpstr>
      <vt:lpstr>黑体</vt:lpstr>
      <vt:lpstr>微软雅黑</vt:lpstr>
      <vt:lpstr>方正大标宋简体</vt:lpstr>
      <vt:lpstr>Century Gothic</vt:lpstr>
      <vt:lpstr>思源黑体 CN Bold</vt:lpstr>
      <vt:lpstr>Wingdings</vt:lpstr>
      <vt:lpstr>Arial Unicode MS</vt:lpstr>
      <vt:lpstr>等线 Light</vt:lpstr>
      <vt:lpstr>Gill Sans</vt:lpstr>
      <vt:lpstr>Calibri</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佳佳PPT</dc:creator>
  <cp:lastModifiedBy>WPS_1635385743</cp:lastModifiedBy>
  <cp:revision>76</cp:revision>
  <dcterms:created xsi:type="dcterms:W3CDTF">2020-04-22T07:48:00Z</dcterms:created>
  <dcterms:modified xsi:type="dcterms:W3CDTF">2021-11-01T07:45:15Z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2052-11.1.0.11045</vt:lpwstr>
  </property>
  <property fmtid="{D5CDD505-2E9C-101B-9397-08002B2CF9AE}" pid="3" name="KSOTemplateUUID">
    <vt:lpwstr>v1.0_mb_vgD13oTs5Vl6MA/t54kkeg==</vt:lpwstr>
  </property>
  <property fmtid="{D5CDD505-2E9C-101B-9397-08002B2CF9AE}" pid="4" name="ICV">
    <vt:lpwstr>186C2D14182F4B5FAEBD1E093CE34B7D</vt:lpwstr>
  </property>
</Properties>
</file>